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4" r:id="rId3"/>
    <p:sldId id="265" r:id="rId4"/>
    <p:sldId id="268" r:id="rId5"/>
    <p:sldId id="270" r:id="rId6"/>
    <p:sldId id="272" r:id="rId7"/>
    <p:sldId id="275" r:id="rId8"/>
    <p:sldId id="277" r:id="rId9"/>
    <p:sldId id="274" r:id="rId10"/>
    <p:sldId id="278" r:id="rId11"/>
    <p:sldId id="276" r:id="rId12"/>
    <p:sldId id="273" r:id="rId13"/>
    <p:sldId id="283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82" r:id="rId22"/>
    <p:sldId id="279" r:id="rId23"/>
    <p:sldId id="284" r:id="rId24"/>
    <p:sldId id="285" r:id="rId25"/>
    <p:sldId id="286" r:id="rId26"/>
    <p:sldId id="289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 varScale="1">
        <p:scale>
          <a:sx n="87" d="100"/>
          <a:sy n="8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5E74-0368-4110-B7A1-51307EDE2F70}" type="datetimeFigureOut">
              <a:rPr lang="es-ES" smtClean="0"/>
              <a:t>12/09/2023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362A879-DB2B-4EA5-92E1-E33E954DD039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5E74-0368-4110-B7A1-51307EDE2F70}" type="datetimeFigureOut">
              <a:rPr lang="es-ES" smtClean="0"/>
              <a:t>12/09/2023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879-DB2B-4EA5-92E1-E33E954DD0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5E74-0368-4110-B7A1-51307EDE2F70}" type="datetimeFigureOut">
              <a:rPr lang="es-ES" smtClean="0"/>
              <a:t>12/09/2023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879-DB2B-4EA5-92E1-E33E954DD0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5E74-0368-4110-B7A1-51307EDE2F70}" type="datetimeFigureOut">
              <a:rPr lang="es-ES" smtClean="0"/>
              <a:t>12/09/2023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879-DB2B-4EA5-92E1-E33E954DD03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5E74-0368-4110-B7A1-51307EDE2F70}" type="datetimeFigureOut">
              <a:rPr lang="es-ES" smtClean="0"/>
              <a:t>12/09/2023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62A879-DB2B-4EA5-92E1-E33E954DD03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5E74-0368-4110-B7A1-51307EDE2F70}" type="datetimeFigureOut">
              <a:rPr lang="es-ES" smtClean="0"/>
              <a:t>12/09/2023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879-DB2B-4EA5-92E1-E33E954DD03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5E74-0368-4110-B7A1-51307EDE2F70}" type="datetimeFigureOut">
              <a:rPr lang="es-ES" smtClean="0"/>
              <a:t>12/09/2023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879-DB2B-4EA5-92E1-E33E954DD039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5E74-0368-4110-B7A1-51307EDE2F70}" type="datetimeFigureOut">
              <a:rPr lang="es-ES" smtClean="0"/>
              <a:t>12/09/2023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879-DB2B-4EA5-92E1-E33E954DD0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5E74-0368-4110-B7A1-51307EDE2F70}" type="datetimeFigureOut">
              <a:rPr lang="es-ES" smtClean="0"/>
              <a:t>12/09/2023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879-DB2B-4EA5-92E1-E33E954DD03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5E74-0368-4110-B7A1-51307EDE2F70}" type="datetimeFigureOut">
              <a:rPr lang="es-ES" smtClean="0"/>
              <a:t>12/09/2023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A879-DB2B-4EA5-92E1-E33E954DD039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5E74-0368-4110-B7A1-51307EDE2F70}" type="datetimeFigureOut">
              <a:rPr lang="es-ES" smtClean="0"/>
              <a:t>12/09/2023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62A879-DB2B-4EA5-92E1-E33E954DD039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125E74-0368-4110-B7A1-51307EDE2F70}" type="datetimeFigureOut">
              <a:rPr lang="es-ES" smtClean="0"/>
              <a:t>12/09/2023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362A879-DB2B-4EA5-92E1-E33E954DD03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2555776" y="5517232"/>
            <a:ext cx="6400800" cy="864096"/>
          </a:xfrm>
        </p:spPr>
        <p:txBody>
          <a:bodyPr>
            <a:normAutofit fontScale="92500" lnSpcReduction="20000"/>
          </a:bodyPr>
          <a:lstStyle/>
          <a:p>
            <a:r>
              <a:rPr lang="es-ES" sz="2800" b="1" i="1" spc="190" dirty="0">
                <a:solidFill>
                  <a:srgbClr val="E75C00"/>
                </a:solidFill>
                <a:latin typeface="Georgia"/>
                <a:cs typeface="Georgia"/>
              </a:rPr>
              <a:t>C.P.N NATALIA GERBINO</a:t>
            </a:r>
            <a:endParaRPr lang="es-ES" sz="2800" b="1" i="1" dirty="0">
              <a:latin typeface="Georgia"/>
              <a:cs typeface="Georgia"/>
            </a:endParaRPr>
          </a:p>
          <a:p>
            <a:r>
              <a:rPr lang="es-ES" sz="2800" b="1" i="1" spc="190" dirty="0">
                <a:solidFill>
                  <a:srgbClr val="E75C00"/>
                </a:solidFill>
                <a:latin typeface="Georgia"/>
                <a:cs typeface="Georgia"/>
              </a:rPr>
              <a:t>C.P.N NICOLAS GEREZ</a:t>
            </a:r>
            <a:endParaRPr lang="es-ES" sz="2800" b="1" i="1" dirty="0">
              <a:solidFill>
                <a:srgbClr val="FF9933"/>
              </a:solidFill>
              <a:latin typeface="Georgia" pitchFamily="18" charset="0"/>
            </a:endParaRP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457200" y="188640"/>
            <a:ext cx="8229600" cy="4032448"/>
          </a:xfrm>
        </p:spPr>
        <p:txBody>
          <a:bodyPr>
            <a:normAutofit/>
          </a:bodyPr>
          <a:lstStyle/>
          <a:p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/>
            </a:r>
            <a:br>
              <a:rPr lang="es-ES" sz="2000" dirty="0"/>
            </a:br>
            <a:r>
              <a:rPr lang="es-ES" sz="2800" dirty="0"/>
              <a:t>EMPLEADOS DE COMERCIO </a:t>
            </a:r>
            <a:br>
              <a:rPr lang="es-ES" sz="2800" dirty="0"/>
            </a:br>
            <a:r>
              <a:rPr lang="es-ES" sz="2800" dirty="0"/>
              <a:t>CONVENIO COLECTIVO DE TRABAJO        </a:t>
            </a:r>
            <a:br>
              <a:rPr lang="es-ES" sz="2800" dirty="0"/>
            </a:br>
            <a:r>
              <a:rPr lang="es-ES" sz="2800" dirty="0"/>
              <a:t> Nº 130/75</a:t>
            </a:r>
            <a:br>
              <a:rPr lang="es-ES" sz="2800" dirty="0"/>
            </a:b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949224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latin typeface="Georgia" pitchFamily="18" charset="0"/>
              </a:rPr>
              <a:t>Régimen de remuneraciones: Adicionales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1520" y="2228672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Georgia" pitchFamily="18" charset="0"/>
              </a:rPr>
              <a:t>GRUPO II : CAJEROS “B”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1520" y="2967335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Georgia" pitchFamily="18" charset="0"/>
              </a:rPr>
              <a:t>Cajeros que cumplan  la tarea de cobrar operaciones de  contado y/o crédito y  además desempeñen  tareas administrativas  afines a la caja.</a:t>
            </a:r>
          </a:p>
        </p:txBody>
      </p:sp>
    </p:spTree>
    <p:extLst>
      <p:ext uri="{BB962C8B-B14F-4D97-AF65-F5344CB8AC3E}">
        <p14:creationId xmlns:p14="http://schemas.microsoft.com/office/powerpoint/2010/main" val="1092642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latin typeface="Georgia" pitchFamily="18" charset="0"/>
              </a:rPr>
              <a:t>Régimen de remuneraciones: Adicionales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42340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latin typeface="Georgia" pitchFamily="18" charset="0"/>
              </a:rPr>
              <a:t>ADICIONAL POR ANTIGÜEDAD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65503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1520" y="1965558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es-ES" sz="2400" dirty="0">
                <a:latin typeface="Georgia" pitchFamily="18" charset="0"/>
              </a:rPr>
              <a:t>A partir de la Resolución (ST) 510/2008 (BO  12/06/2008) se fija este adicional en el 0,5% por año  de antigüedad.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es-ES" sz="2400" dirty="0"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es-ES" sz="2400" dirty="0">
                <a:latin typeface="Georgia" pitchFamily="18" charset="0"/>
              </a:rPr>
              <a:t>Con el dictado de la Resolución (ST)143/2010 , lleva este  adicional al actual 1% para cada año trabajado.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es-ES" sz="2400" dirty="0"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es-ES" sz="2400" dirty="0">
                <a:latin typeface="Georgia" pitchFamily="18" charset="0"/>
              </a:rPr>
              <a:t> Base de cálculo: SALARIO BÁSICO INICIAL DE LA  CATEGORÍA DEL TRABAJADOR.</a:t>
            </a:r>
          </a:p>
        </p:txBody>
      </p:sp>
    </p:spTree>
    <p:extLst>
      <p:ext uri="{BB962C8B-B14F-4D97-AF65-F5344CB8AC3E}">
        <p14:creationId xmlns:p14="http://schemas.microsoft.com/office/powerpoint/2010/main" val="221688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latin typeface="Georgia" pitchFamily="18" charset="0"/>
              </a:rPr>
              <a:t>Régimen de remuneraciones: Adicionales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Georgia" pitchFamily="18" charset="0"/>
              </a:rPr>
              <a:t>ADICIONAL CHOFERES Y AYUDANTES DE </a:t>
            </a:r>
            <a:r>
              <a:rPr lang="es-ES" sz="2000" b="1" dirty="0" smtClean="0">
                <a:latin typeface="Georgia" pitchFamily="18" charset="0"/>
              </a:rPr>
              <a:t>CHOFERES</a:t>
            </a:r>
            <a:endParaRPr lang="es-ES" sz="2000" b="1" dirty="0">
              <a:latin typeface="Georgia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1520" y="2136339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s-ES" sz="2400" dirty="0" smtClean="0">
                <a:latin typeface="Georgia" pitchFamily="18" charset="0"/>
              </a:rPr>
              <a:t>Corta </a:t>
            </a:r>
            <a:r>
              <a:rPr lang="es-ES" sz="2400" dirty="0">
                <a:latin typeface="Georgia" pitchFamily="18" charset="0"/>
              </a:rPr>
              <a:t>distancia (hasta 100 km): si en el desempeño de sus  tareas se excede de la jornada máxima legal le  corresponde: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ES" sz="2400" dirty="0">
                <a:latin typeface="Georgia" pitchFamily="18" charset="0"/>
              </a:rPr>
              <a:t>Horas extras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s-ES" sz="2400" dirty="0">
                <a:latin typeface="Georgia" pitchFamily="18" charset="0"/>
              </a:rPr>
              <a:t>Gastos de comida, desayuno o merienda que deba ingerir durante  la jornada.</a:t>
            </a:r>
          </a:p>
          <a:p>
            <a:pPr marL="342900" indent="-342900">
              <a:buFont typeface="Wingdings" pitchFamily="2" charset="2"/>
              <a:buChar char="q"/>
            </a:pPr>
            <a:endParaRPr lang="es-ES" sz="2400" dirty="0"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s-ES" sz="2400" dirty="0">
                <a:latin typeface="Georgia" pitchFamily="18" charset="0"/>
              </a:rPr>
              <a:t> Larga distancia (más de 100 km): percibirán un adicional en  compensación de viáticos y horas extras. Forma parte del  salario y se debe abonar en función de los km. recorridos  con independencia de la realización de horas extras</a:t>
            </a:r>
          </a:p>
        </p:txBody>
      </p:sp>
    </p:spTree>
    <p:extLst>
      <p:ext uri="{BB962C8B-B14F-4D97-AF65-F5344CB8AC3E}">
        <p14:creationId xmlns:p14="http://schemas.microsoft.com/office/powerpoint/2010/main" val="1120777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latin typeface="Georgia" pitchFamily="18" charset="0"/>
              </a:rPr>
              <a:t>Régimen de remuneraciones: Adicionales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1520" y="1957849"/>
            <a:ext cx="871296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latin typeface="Georgia" pitchFamily="18" charset="0"/>
              </a:rPr>
              <a:t>ASIGNACIÓN COMPLEMENTARIA POR ASISTENCIA Y  PUNTUALIDAD (</a:t>
            </a:r>
            <a:r>
              <a:rPr lang="es-ES" sz="2400" b="1" dirty="0" err="1">
                <a:latin typeface="Georgia" pitchFamily="18" charset="0"/>
              </a:rPr>
              <a:t>Presentismo</a:t>
            </a:r>
            <a:r>
              <a:rPr lang="es-ES" sz="2400" b="1" dirty="0">
                <a:latin typeface="Georgia" pitchFamily="18" charset="0"/>
              </a:rPr>
              <a:t>)</a:t>
            </a:r>
          </a:p>
          <a:p>
            <a:endParaRPr lang="es-ES" dirty="0"/>
          </a:p>
          <a:p>
            <a:pPr marL="342900" indent="-342900">
              <a:buFont typeface="Wingdings" pitchFamily="2" charset="2"/>
              <a:buChar char="q"/>
            </a:pPr>
            <a:r>
              <a:rPr lang="es-ES" sz="2400" dirty="0">
                <a:latin typeface="Georgia" pitchFamily="18" charset="0"/>
              </a:rPr>
              <a:t>El artículo 40 del CCT dispone el pago de una asignación  mensual por asistencia y puntualidad equivalente a la  doceava parte (8,33%) de la remuneración del mes.</a:t>
            </a:r>
          </a:p>
          <a:p>
            <a:pPr marL="342900" indent="-342900">
              <a:buFont typeface="Wingdings" pitchFamily="2" charset="2"/>
              <a:buChar char="q"/>
            </a:pPr>
            <a:endParaRPr lang="es-ES" sz="2400" dirty="0">
              <a:latin typeface="Georgia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s-ES" sz="2400" dirty="0">
                <a:latin typeface="Georgia" pitchFamily="18" charset="0"/>
              </a:rPr>
              <a:t>Condición: que el trabajador no haya incurrido “en más de  una inasistencia” en el mes, no siendo computable a tal  efecto las que tienen su origen en: enfermedad, accidente,  vacaciones o licencias legales o convencionales.</a:t>
            </a:r>
          </a:p>
        </p:txBody>
      </p:sp>
    </p:spTree>
    <p:extLst>
      <p:ext uri="{BB962C8B-B14F-4D97-AF65-F5344CB8AC3E}">
        <p14:creationId xmlns:p14="http://schemas.microsoft.com/office/powerpoint/2010/main" val="40106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Georgia" pitchFamily="18" charset="0"/>
              </a:rPr>
              <a:t>Licencias Especiales</a:t>
            </a: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956159"/>
            <a:ext cx="92525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</a:t>
            </a:r>
            <a:r>
              <a:rPr lang="es-ES" sz="2400" b="1" dirty="0">
                <a:latin typeface="Georgia" pitchFamily="18" charset="0"/>
              </a:rPr>
              <a:t>Casamiento</a:t>
            </a:r>
            <a:r>
              <a:rPr lang="es-ES" sz="2400" dirty="0">
                <a:latin typeface="Georgia" pitchFamily="18" charset="0"/>
              </a:rPr>
              <a:t>: 12 días corridos, para </a:t>
            </a:r>
            <a:r>
              <a:rPr lang="es-ES" sz="2400" dirty="0" smtClean="0">
                <a:latin typeface="Georgia" pitchFamily="18" charset="0"/>
              </a:rPr>
              <a:t>trámites prematrimoniales </a:t>
            </a:r>
            <a:r>
              <a:rPr lang="es-ES" sz="2400" dirty="0">
                <a:latin typeface="Georgia" pitchFamily="18" charset="0"/>
              </a:rPr>
              <a:t>1 día y para casamiento de hijos 1 </a:t>
            </a:r>
            <a:r>
              <a:rPr lang="es-ES" sz="2400" dirty="0" smtClean="0">
                <a:latin typeface="Georgia" pitchFamily="18" charset="0"/>
              </a:rPr>
              <a:t>día</a:t>
            </a:r>
            <a:endParaRPr lang="es-ES" sz="2400" dirty="0"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400" b="1" dirty="0">
                <a:latin typeface="Georgia" pitchFamily="18" charset="0"/>
              </a:rPr>
              <a:t>CON</a:t>
            </a:r>
            <a:r>
              <a:rPr lang="es-ES" sz="2400" dirty="0">
                <a:latin typeface="Georgia" pitchFamily="18" charset="0"/>
              </a:rPr>
              <a:t> goce de remuneraciones.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 </a:t>
            </a:r>
            <a:r>
              <a:rPr lang="es-ES" sz="2400" b="1" dirty="0">
                <a:latin typeface="Georgia" pitchFamily="18" charset="0"/>
              </a:rPr>
              <a:t>Enfermedad de cónyuge, padres o hijos</a:t>
            </a:r>
            <a:r>
              <a:rPr lang="es-ES" sz="2400" dirty="0">
                <a:latin typeface="Georgia" pitchFamily="18" charset="0"/>
              </a:rPr>
              <a:t>: hasta 30 días por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año, </a:t>
            </a:r>
            <a:r>
              <a:rPr lang="es-ES" sz="2400" b="1" dirty="0">
                <a:latin typeface="Georgia" pitchFamily="18" charset="0"/>
              </a:rPr>
              <a:t>SIN</a:t>
            </a:r>
            <a:r>
              <a:rPr lang="es-ES" sz="2400" dirty="0">
                <a:latin typeface="Georgia" pitchFamily="18" charset="0"/>
              </a:rPr>
              <a:t> goce de remuneraciones.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 </a:t>
            </a:r>
            <a:r>
              <a:rPr lang="es-ES" sz="2400" b="1" dirty="0">
                <a:latin typeface="Georgia" pitchFamily="18" charset="0"/>
              </a:rPr>
              <a:t>Fallecimiento de padres, hijos, cónyuges o hermanos/as</a:t>
            </a:r>
            <a:r>
              <a:rPr lang="es-ES" sz="2400" dirty="0">
                <a:latin typeface="Georgia" pitchFamily="18" charset="0"/>
              </a:rPr>
              <a:t>: </a:t>
            </a:r>
            <a:r>
              <a:rPr lang="es-ES" sz="2400" dirty="0" smtClean="0">
                <a:latin typeface="Georgia" pitchFamily="18" charset="0"/>
              </a:rPr>
              <a:t>4días </a:t>
            </a:r>
            <a:r>
              <a:rPr lang="es-ES" sz="2400" dirty="0">
                <a:latin typeface="Georgia" pitchFamily="18" charset="0"/>
              </a:rPr>
              <a:t>corridos, </a:t>
            </a:r>
            <a:r>
              <a:rPr lang="es-ES" sz="2400" b="1" dirty="0">
                <a:latin typeface="Georgia" pitchFamily="18" charset="0"/>
              </a:rPr>
              <a:t>CON</a:t>
            </a:r>
            <a:r>
              <a:rPr lang="es-ES" sz="2400" dirty="0">
                <a:latin typeface="Georgia" pitchFamily="18" charset="0"/>
              </a:rPr>
              <a:t> goce de remuneraciones. Si ocurre </a:t>
            </a:r>
            <a:r>
              <a:rPr lang="es-ES" sz="2400" dirty="0" smtClean="0">
                <a:latin typeface="Georgia" pitchFamily="18" charset="0"/>
              </a:rPr>
              <a:t>a más </a:t>
            </a:r>
            <a:r>
              <a:rPr lang="es-ES" sz="2400" dirty="0">
                <a:latin typeface="Georgia" pitchFamily="18" charset="0"/>
              </a:rPr>
              <a:t>de 500 km se otorgan 2 días corridos más.</a:t>
            </a:r>
          </a:p>
        </p:txBody>
      </p:sp>
    </p:spTree>
    <p:extLst>
      <p:ext uri="{BB962C8B-B14F-4D97-AF65-F5344CB8AC3E}">
        <p14:creationId xmlns:p14="http://schemas.microsoft.com/office/powerpoint/2010/main" val="27313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Georgia" pitchFamily="18" charset="0"/>
              </a:rPr>
              <a:t>Licencias Especiales</a:t>
            </a: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1997839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</a:t>
            </a:r>
            <a:r>
              <a:rPr lang="es-ES" sz="2400" b="1" dirty="0">
                <a:latin typeface="Georgia" pitchFamily="18" charset="0"/>
              </a:rPr>
              <a:t>Fallecimiento de abuelos, padres o hermanos políticos o </a:t>
            </a:r>
            <a:r>
              <a:rPr lang="es-ES" sz="2400" b="1" dirty="0" smtClean="0">
                <a:latin typeface="Georgia" pitchFamily="18" charset="0"/>
              </a:rPr>
              <a:t>hijos del </a:t>
            </a:r>
            <a:r>
              <a:rPr lang="es-ES" sz="2400" b="1" dirty="0">
                <a:latin typeface="Georgia" pitchFamily="18" charset="0"/>
              </a:rPr>
              <a:t>cónyuge</a:t>
            </a:r>
            <a:r>
              <a:rPr lang="es-ES" sz="2400" dirty="0">
                <a:latin typeface="Georgia" pitchFamily="18" charset="0"/>
              </a:rPr>
              <a:t>: 2 días corridos, CON goce </a:t>
            </a:r>
            <a:r>
              <a:rPr lang="es-ES" sz="2400" dirty="0" smtClean="0">
                <a:latin typeface="Georgia" pitchFamily="18" charset="0"/>
              </a:rPr>
              <a:t>de remuneraciones</a:t>
            </a:r>
            <a:r>
              <a:rPr lang="es-ES" sz="2400" dirty="0">
                <a:latin typeface="Georgia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 </a:t>
            </a:r>
            <a:r>
              <a:rPr lang="es-ES" sz="2400" b="1" dirty="0">
                <a:latin typeface="Georgia" pitchFamily="18" charset="0"/>
              </a:rPr>
              <a:t>Nacimiento de hijos</a:t>
            </a:r>
            <a:r>
              <a:rPr lang="es-ES" sz="2400" dirty="0">
                <a:latin typeface="Georgia" pitchFamily="18" charset="0"/>
              </a:rPr>
              <a:t>: 2 días hábiles, </a:t>
            </a:r>
            <a:r>
              <a:rPr lang="es-ES" sz="2400" b="1" dirty="0">
                <a:latin typeface="Georgia" pitchFamily="18" charset="0"/>
              </a:rPr>
              <a:t>CON</a:t>
            </a:r>
            <a:r>
              <a:rPr lang="es-ES" sz="2400" dirty="0">
                <a:latin typeface="Georgia" pitchFamily="18" charset="0"/>
              </a:rPr>
              <a:t> goce de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remuneraciones.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 </a:t>
            </a:r>
            <a:r>
              <a:rPr lang="es-ES" sz="2400" b="1" dirty="0">
                <a:latin typeface="Georgia" pitchFamily="18" charset="0"/>
              </a:rPr>
              <a:t>Estudiantes secundarios</a:t>
            </a:r>
            <a:r>
              <a:rPr lang="es-ES" sz="2400" dirty="0">
                <a:latin typeface="Georgia" pitchFamily="18" charset="0"/>
              </a:rPr>
              <a:t>: 10 días como máximo por </a:t>
            </a:r>
            <a:r>
              <a:rPr lang="es-ES" sz="2400" dirty="0" smtClean="0">
                <a:latin typeface="Georgia" pitchFamily="18" charset="0"/>
              </a:rPr>
              <a:t>año para </a:t>
            </a:r>
            <a:r>
              <a:rPr lang="es-ES" sz="2400" dirty="0">
                <a:latin typeface="Georgia" pitchFamily="18" charset="0"/>
              </a:rPr>
              <a:t>preparar y rendir exámenes, </a:t>
            </a:r>
            <a:r>
              <a:rPr lang="es-ES" sz="2400" b="1" dirty="0">
                <a:latin typeface="Georgia" pitchFamily="18" charset="0"/>
              </a:rPr>
              <a:t>CON</a:t>
            </a:r>
            <a:r>
              <a:rPr lang="es-ES" sz="2400" dirty="0">
                <a:latin typeface="Georgia" pitchFamily="18" charset="0"/>
              </a:rPr>
              <a:t> goce de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remuneraciones.</a:t>
            </a:r>
          </a:p>
        </p:txBody>
      </p:sp>
    </p:spTree>
    <p:extLst>
      <p:ext uri="{BB962C8B-B14F-4D97-AF65-F5344CB8AC3E}">
        <p14:creationId xmlns:p14="http://schemas.microsoft.com/office/powerpoint/2010/main" val="31530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Georgia" pitchFamily="18" charset="0"/>
              </a:rPr>
              <a:t>Licencias Especiales</a:t>
            </a:r>
            <a:endParaRPr lang="es-ES" sz="3200" b="1" dirty="0">
              <a:latin typeface="Georgia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7504" y="1997839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dirty="0" smtClean="0">
                <a:latin typeface="Georgia" pitchFamily="18" charset="0"/>
              </a:rPr>
              <a:t></a:t>
            </a:r>
            <a:r>
              <a:rPr lang="es-ES" sz="2400" b="1" dirty="0">
                <a:latin typeface="Georgia" pitchFamily="18" charset="0"/>
              </a:rPr>
              <a:t>Estudiantes universitarios: </a:t>
            </a:r>
            <a:r>
              <a:rPr lang="es-ES" sz="2400" dirty="0">
                <a:latin typeface="Georgia" pitchFamily="18" charset="0"/>
              </a:rPr>
              <a:t>20 días como máximo por</a:t>
            </a:r>
          </a:p>
          <a:p>
            <a:pPr>
              <a:lnSpc>
                <a:spcPct val="200000"/>
              </a:lnSpc>
            </a:pPr>
            <a:r>
              <a:rPr lang="es-ES" sz="2400" dirty="0">
                <a:latin typeface="Georgia" pitchFamily="18" charset="0"/>
              </a:rPr>
              <a:t>año para preparar y rendir exámenes, </a:t>
            </a:r>
            <a:r>
              <a:rPr lang="es-ES" sz="2400" dirty="0" smtClean="0">
                <a:latin typeface="Georgia" pitchFamily="18" charset="0"/>
              </a:rPr>
              <a:t>puede solicitar </a:t>
            </a:r>
            <a:r>
              <a:rPr lang="es-ES" sz="2400" dirty="0">
                <a:latin typeface="Georgia" pitchFamily="18" charset="0"/>
              </a:rPr>
              <a:t>hasta un máximo de 4 días por </a:t>
            </a:r>
            <a:r>
              <a:rPr lang="es-ES" sz="2400" dirty="0" err="1" smtClean="0">
                <a:latin typeface="Georgia" pitchFamily="18" charset="0"/>
              </a:rPr>
              <a:t>examen,</a:t>
            </a:r>
            <a:r>
              <a:rPr lang="es-ES" sz="2400" b="1" dirty="0" err="1" smtClean="0">
                <a:latin typeface="Georgia" pitchFamily="18" charset="0"/>
              </a:rPr>
              <a:t>CON</a:t>
            </a:r>
            <a:r>
              <a:rPr lang="es-ES" sz="2400" dirty="0" smtClean="0">
                <a:latin typeface="Georgia" pitchFamily="18" charset="0"/>
              </a:rPr>
              <a:t> </a:t>
            </a:r>
            <a:r>
              <a:rPr lang="es-ES" sz="2400" dirty="0">
                <a:latin typeface="Georgia" pitchFamily="18" charset="0"/>
              </a:rPr>
              <a:t>goce de remuneraciones.</a:t>
            </a:r>
          </a:p>
          <a:p>
            <a:pPr>
              <a:lnSpc>
                <a:spcPct val="200000"/>
              </a:lnSpc>
            </a:pPr>
            <a:r>
              <a:rPr lang="es-ES" sz="2400" b="1" dirty="0">
                <a:latin typeface="Georgia" pitchFamily="18" charset="0"/>
              </a:rPr>
              <a:t> Donar sangre: </a:t>
            </a:r>
            <a:r>
              <a:rPr lang="es-ES" sz="2400" dirty="0">
                <a:latin typeface="Georgia" pitchFamily="18" charset="0"/>
              </a:rPr>
              <a:t>se otorgará la jornada </a:t>
            </a:r>
            <a:r>
              <a:rPr lang="es-ES" sz="2400" dirty="0" smtClean="0">
                <a:latin typeface="Georgia" pitchFamily="18" charset="0"/>
              </a:rPr>
              <a:t>completa cuando </a:t>
            </a:r>
            <a:r>
              <a:rPr lang="es-ES" sz="2400" dirty="0">
                <a:latin typeface="Georgia" pitchFamily="18" charset="0"/>
              </a:rPr>
              <a:t>el trabajador concurra a donar sangre , </a:t>
            </a:r>
            <a:r>
              <a:rPr lang="es-ES" sz="2400" b="1" dirty="0" smtClean="0">
                <a:latin typeface="Georgia" pitchFamily="18" charset="0"/>
              </a:rPr>
              <a:t>CON</a:t>
            </a:r>
            <a:r>
              <a:rPr lang="es-ES" sz="2400" dirty="0" smtClean="0">
                <a:latin typeface="Georgia" pitchFamily="18" charset="0"/>
              </a:rPr>
              <a:t> goce de remuneraciones</a:t>
            </a:r>
            <a:r>
              <a:rPr lang="es-ES" sz="2400" dirty="0">
                <a:latin typeface="Georg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477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9248" y="203407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latin typeface="Georgia" pitchFamily="18" charset="0"/>
              </a:rPr>
              <a:t>Esquema de seguros obligatorios de la actividad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7504" y="1997839"/>
            <a:ext cx="9036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</a:pPr>
            <a:r>
              <a:rPr lang="es-ES" sz="2400" dirty="0" smtClean="0">
                <a:latin typeface="Georgia" pitchFamily="18" charset="0"/>
              </a:rPr>
              <a:t>*Seguro colectivo de </a:t>
            </a:r>
            <a:r>
              <a:rPr lang="es-ES" sz="2400" dirty="0">
                <a:latin typeface="Georgia" pitchFamily="18" charset="0"/>
              </a:rPr>
              <a:t>vida obligatorio  (DTO. 1567/74)</a:t>
            </a:r>
            <a:endParaRPr lang="es-ES" sz="2400" dirty="0" smtClean="0">
              <a:latin typeface="Georgia" pitchFamily="18" charset="0"/>
            </a:endParaRPr>
          </a:p>
          <a:p>
            <a:pPr>
              <a:lnSpc>
                <a:spcPct val="300000"/>
              </a:lnSpc>
            </a:pPr>
            <a:r>
              <a:rPr lang="es-ES" sz="2400" dirty="0" smtClean="0">
                <a:latin typeface="Georgia" pitchFamily="18" charset="0"/>
              </a:rPr>
              <a:t>*Seguro </a:t>
            </a:r>
            <a:r>
              <a:rPr lang="es-ES" sz="2400" dirty="0">
                <a:latin typeface="Georgia" pitchFamily="18" charset="0"/>
              </a:rPr>
              <a:t>de Vida Convencional (Art. 97</a:t>
            </a:r>
            <a:r>
              <a:rPr lang="es-ES" sz="2400" dirty="0" smtClean="0">
                <a:latin typeface="Georgia" pitchFamily="18" charset="0"/>
              </a:rPr>
              <a:t>)</a:t>
            </a:r>
          </a:p>
          <a:p>
            <a:pPr>
              <a:lnSpc>
                <a:spcPct val="300000"/>
              </a:lnSpc>
            </a:pPr>
            <a:r>
              <a:rPr lang="es-ES" sz="2400" dirty="0" smtClean="0">
                <a:latin typeface="Georgia" pitchFamily="18" charset="0"/>
              </a:rPr>
              <a:t>*SEGURO </a:t>
            </a:r>
            <a:r>
              <a:rPr lang="es-ES" sz="2400" dirty="0">
                <a:latin typeface="Georgia" pitchFamily="18" charset="0"/>
              </a:rPr>
              <a:t>DE RETIRO </a:t>
            </a:r>
            <a:r>
              <a:rPr lang="es-ES" sz="2400" dirty="0" smtClean="0">
                <a:latin typeface="Georgia" pitchFamily="18" charset="0"/>
              </a:rPr>
              <a:t>COMPLEMENTARIO </a:t>
            </a:r>
            <a:r>
              <a:rPr lang="es-ES" sz="2400" b="1" dirty="0" smtClean="0">
                <a:latin typeface="Georgia" pitchFamily="18" charset="0"/>
              </a:rPr>
              <a:t>“LA </a:t>
            </a:r>
            <a:r>
              <a:rPr lang="es-ES" sz="2400" b="1" dirty="0">
                <a:latin typeface="Georgia" pitchFamily="18" charset="0"/>
              </a:rPr>
              <a:t>ESTRELLA” </a:t>
            </a:r>
          </a:p>
        </p:txBody>
      </p:sp>
    </p:spTree>
    <p:extLst>
      <p:ext uri="{BB962C8B-B14F-4D97-AF65-F5344CB8AC3E}">
        <p14:creationId xmlns:p14="http://schemas.microsoft.com/office/powerpoint/2010/main" val="61847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9248" y="203407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latin typeface="Georgia" pitchFamily="18" charset="0"/>
              </a:rPr>
              <a:t>Esquema de seguros obligatorios de la actividad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680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Georgia" pitchFamily="18" charset="0"/>
              </a:rPr>
              <a:t>Seguro colectivo de vida obligatorio  (DTO. 1567/74)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5536" y="2149019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Están </a:t>
            </a:r>
            <a:r>
              <a:rPr lang="es-ES" sz="2400" b="1" dirty="0">
                <a:latin typeface="Georgia" pitchFamily="18" charset="0"/>
              </a:rPr>
              <a:t>excluidos</a:t>
            </a:r>
            <a:r>
              <a:rPr lang="es-ES" sz="2400" dirty="0">
                <a:latin typeface="Georgia" pitchFamily="18" charset="0"/>
              </a:rPr>
              <a:t>, </a:t>
            </a:r>
            <a:r>
              <a:rPr lang="es-ES" sz="2400" dirty="0" smtClean="0">
                <a:latin typeface="Georgia" pitchFamily="18" charset="0"/>
              </a:rPr>
              <a:t>principalmente, de </a:t>
            </a:r>
            <a:r>
              <a:rPr lang="es-ES" sz="2400" dirty="0">
                <a:latin typeface="Georgia" pitchFamily="18" charset="0"/>
              </a:rPr>
              <a:t>la aplicación de este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dispositivo: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 Los trabajadores rurales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permanentes (Ley 16.600).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 Trabajadores contratados </a:t>
            </a:r>
            <a:r>
              <a:rPr lang="es-ES" sz="2400" dirty="0" smtClean="0">
                <a:latin typeface="Georgia" pitchFamily="18" charset="0"/>
              </a:rPr>
              <a:t>por menos </a:t>
            </a:r>
            <a:r>
              <a:rPr lang="es-ES" sz="2400" dirty="0">
                <a:latin typeface="Georgia" pitchFamily="18" charset="0"/>
              </a:rPr>
              <a:t>de un mes.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latin typeface="Georgia" pitchFamily="18" charset="0"/>
              </a:rPr>
              <a:t> </a:t>
            </a:r>
            <a:r>
              <a:rPr lang="es-ES" sz="2400" b="1" dirty="0">
                <a:latin typeface="Georgia" pitchFamily="18" charset="0"/>
              </a:rPr>
              <a:t>Cobertura</a:t>
            </a:r>
            <a:r>
              <a:rPr lang="es-ES" sz="2400" dirty="0">
                <a:latin typeface="Georgia" pitchFamily="18" charset="0"/>
              </a:rPr>
              <a:t>: riesgo de </a:t>
            </a:r>
            <a:r>
              <a:rPr lang="es-ES" sz="2400" dirty="0" smtClean="0">
                <a:latin typeface="Georgia" pitchFamily="18" charset="0"/>
              </a:rPr>
              <a:t>muerte del </a:t>
            </a:r>
            <a:r>
              <a:rPr lang="es-ES" sz="2400" dirty="0">
                <a:latin typeface="Georgia" pitchFamily="18" charset="0"/>
              </a:rPr>
              <a:t>trabajador, incluido el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eorgia" pitchFamily="18" charset="0"/>
              </a:rPr>
              <a:t>suicidio como </a:t>
            </a:r>
            <a:r>
              <a:rPr lang="es-ES" sz="2400" dirty="0" smtClean="0">
                <a:latin typeface="Georgia" pitchFamily="18" charset="0"/>
              </a:rPr>
              <a:t>hecho indemnizable</a:t>
            </a:r>
            <a:r>
              <a:rPr lang="es-ES" sz="2400" dirty="0">
                <a:latin typeface="Georgia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latin typeface="Georgia" pitchFamily="18" charset="0"/>
              </a:rPr>
              <a:t>Se </a:t>
            </a:r>
            <a:r>
              <a:rPr lang="es-ES" sz="2400" dirty="0">
                <a:latin typeface="Georgia" pitchFamily="18" charset="0"/>
              </a:rPr>
              <a:t>declara e ingresa </a:t>
            </a:r>
            <a:r>
              <a:rPr lang="es-ES" sz="2400" dirty="0" smtClean="0">
                <a:latin typeface="Georgia" pitchFamily="18" charset="0"/>
              </a:rPr>
              <a:t>por F931</a:t>
            </a:r>
            <a:r>
              <a:rPr lang="es-ES" sz="2400" dirty="0">
                <a:latin typeface="Georg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37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9248" y="203407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latin typeface="Georgia" pitchFamily="18" charset="0"/>
              </a:rPr>
              <a:t>Esquema de seguros obligatorios de la actividad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0"/>
            <a:ext cx="8712968" cy="680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Georgia" pitchFamily="18" charset="0"/>
              </a:rPr>
              <a:t>Seguro de Vida Convencional (Art. 97)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8145" y="217121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dirty="0">
                <a:latin typeface="Georgia" pitchFamily="18" charset="0"/>
              </a:rPr>
              <a:t>Obligatorio para </a:t>
            </a:r>
            <a:r>
              <a:rPr lang="es-ES" sz="2400" dirty="0" smtClean="0">
                <a:latin typeface="Georgia" pitchFamily="18" charset="0"/>
              </a:rPr>
              <a:t>trabajadores encuadrados </a:t>
            </a:r>
            <a:r>
              <a:rPr lang="es-ES" sz="2400" dirty="0">
                <a:latin typeface="Georgia" pitchFamily="18" charset="0"/>
              </a:rPr>
              <a:t>en el CCT.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Georgia" pitchFamily="18" charset="0"/>
              </a:rPr>
              <a:t> </a:t>
            </a:r>
            <a:r>
              <a:rPr lang="es-ES" sz="2400" b="1" dirty="0">
                <a:latin typeface="Georgia" pitchFamily="18" charset="0"/>
              </a:rPr>
              <a:t>Cobertura:</a:t>
            </a:r>
          </a:p>
          <a:p>
            <a:pPr>
              <a:lnSpc>
                <a:spcPct val="200000"/>
              </a:lnSpc>
            </a:pPr>
            <a:r>
              <a:rPr lang="es-ES" sz="2400" dirty="0">
                <a:latin typeface="Georgia" pitchFamily="18" charset="0"/>
              </a:rPr>
              <a:t> Muerte</a:t>
            </a:r>
          </a:p>
          <a:p>
            <a:pPr>
              <a:lnSpc>
                <a:spcPct val="200000"/>
              </a:lnSpc>
            </a:pPr>
            <a:r>
              <a:rPr lang="es-ES" sz="2400" dirty="0">
                <a:latin typeface="Georgia" pitchFamily="18" charset="0"/>
              </a:rPr>
              <a:t> Incapacidad total y permanente</a:t>
            </a:r>
          </a:p>
          <a:p>
            <a:pPr>
              <a:lnSpc>
                <a:spcPct val="200000"/>
              </a:lnSpc>
            </a:pPr>
            <a:r>
              <a:rPr lang="es-ES" sz="2400" dirty="0">
                <a:latin typeface="Georgia" pitchFamily="18" charset="0"/>
              </a:rPr>
              <a:t> Indemnizaciones adicionales </a:t>
            </a:r>
            <a:r>
              <a:rPr lang="es-ES" sz="2400" dirty="0" smtClean="0">
                <a:latin typeface="Georgia" pitchFamily="18" charset="0"/>
              </a:rPr>
              <a:t>por accidente</a:t>
            </a:r>
            <a:r>
              <a:rPr lang="es-ES" sz="2400" dirty="0">
                <a:latin typeface="Georgia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Georgia" pitchFamily="18" charset="0"/>
              </a:rPr>
              <a:t> </a:t>
            </a:r>
            <a:r>
              <a:rPr lang="es-ES" sz="2400" b="1" dirty="0">
                <a:latin typeface="Georgia" pitchFamily="18" charset="0"/>
              </a:rPr>
              <a:t>Capital asegurado</a:t>
            </a:r>
            <a:r>
              <a:rPr lang="es-ES" sz="2400" dirty="0">
                <a:latin typeface="Georgia" pitchFamily="18" charset="0"/>
              </a:rPr>
              <a:t>: 12 </a:t>
            </a:r>
            <a:r>
              <a:rPr lang="es-ES" sz="2400" dirty="0" smtClean="0">
                <a:latin typeface="Georgia" pitchFamily="18" charset="0"/>
              </a:rPr>
              <a:t>sueldos Administrativo </a:t>
            </a:r>
            <a:r>
              <a:rPr lang="es-ES" sz="2400" dirty="0">
                <a:latin typeface="Georgia" pitchFamily="18" charset="0"/>
              </a:rPr>
              <a:t>“A</a:t>
            </a:r>
            <a:r>
              <a:rPr lang="es-ES" sz="2400" dirty="0" smtClean="0">
                <a:latin typeface="Georgia" pitchFamily="18" charset="0"/>
              </a:rPr>
              <a:t>”.</a:t>
            </a:r>
            <a:endParaRPr lang="es-E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3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>
                <a:latin typeface="Georgia" pitchFamily="18" charset="0"/>
              </a:rPr>
              <a:t>Ámbito de aplicación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499926"/>
            <a:ext cx="8712968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2740" marR="5080" indent="-320040" algn="just">
              <a:lnSpc>
                <a:spcPct val="80000"/>
              </a:lnSpc>
              <a:spcBef>
                <a:spcPts val="745"/>
              </a:spcBef>
              <a:buClr>
                <a:srgbClr val="7597D9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lang="es-ES" sz="2400" b="1" i="1" u="heavy" spc="-365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Personal:</a:t>
            </a:r>
            <a:r>
              <a:rPr lang="es-ES" sz="2400" b="1" i="1" spc="-360" dirty="0">
                <a:latin typeface="Georgia" pitchFamily="18" charset="0"/>
                <a:cs typeface="Arial"/>
              </a:rPr>
              <a:t> </a:t>
            </a:r>
            <a:r>
              <a:rPr lang="es-ES" sz="2400" spc="-305" dirty="0">
                <a:latin typeface="Georgia" pitchFamily="18" charset="0"/>
                <a:cs typeface="Microsoft Sans Serif"/>
              </a:rPr>
              <a:t>se</a:t>
            </a:r>
            <a:r>
              <a:rPr lang="es-ES" sz="2400" spc="10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75" dirty="0">
                <a:latin typeface="Georgia" pitchFamily="18" charset="0"/>
                <a:cs typeface="Microsoft Sans Serif"/>
              </a:rPr>
              <a:t>incluye </a:t>
            </a:r>
            <a:r>
              <a:rPr lang="es-ES" sz="2400" spc="-235" dirty="0">
                <a:latin typeface="Georgia" pitchFamily="18" charset="0"/>
                <a:cs typeface="Microsoft Sans Serif"/>
              </a:rPr>
              <a:t>en</a:t>
            </a:r>
            <a:r>
              <a:rPr lang="es-ES" sz="2400" spc="24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409" dirty="0">
                <a:latin typeface="Georgia" pitchFamily="18" charset="0"/>
                <a:cs typeface="Microsoft Sans Serif"/>
              </a:rPr>
              <a:t>sus</a:t>
            </a:r>
            <a:r>
              <a:rPr lang="es-ES" sz="2400" spc="-10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215" dirty="0">
                <a:latin typeface="Georgia" pitchFamily="18" charset="0"/>
                <a:cs typeface="Microsoft Sans Serif"/>
              </a:rPr>
              <a:t>cláusulas </a:t>
            </a:r>
            <a:r>
              <a:rPr lang="es-ES" sz="2400" spc="-160" dirty="0">
                <a:latin typeface="Georgia" pitchFamily="18" charset="0"/>
                <a:cs typeface="Microsoft Sans Serif"/>
              </a:rPr>
              <a:t>todos </a:t>
            </a:r>
            <a:r>
              <a:rPr lang="es-ES" sz="2400" spc="-215" dirty="0">
                <a:latin typeface="Georgia" pitchFamily="18" charset="0"/>
                <a:cs typeface="Microsoft Sans Serif"/>
              </a:rPr>
              <a:t>los</a:t>
            </a:r>
            <a:r>
              <a:rPr lang="es-ES" sz="2400" spc="28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60" dirty="0">
                <a:latin typeface="Georgia" pitchFamily="18" charset="0"/>
                <a:cs typeface="Microsoft Sans Serif"/>
              </a:rPr>
              <a:t>empleados </a:t>
            </a:r>
            <a:r>
              <a:rPr lang="es-ES" sz="2400" spc="-155" dirty="0">
                <a:latin typeface="Georgia" pitchFamily="18" charset="0"/>
                <a:cs typeface="Microsoft Sans Serif"/>
              </a:rPr>
              <a:t> </a:t>
            </a:r>
            <a:r>
              <a:rPr lang="es-ES" sz="2400" dirty="0">
                <a:latin typeface="Georgia" pitchFamily="18" charset="0"/>
                <a:cs typeface="Microsoft Sans Serif"/>
              </a:rPr>
              <a:t>y </a:t>
            </a:r>
            <a:r>
              <a:rPr lang="es-ES" sz="2400" spc="-140" dirty="0">
                <a:latin typeface="Georgia" pitchFamily="18" charset="0"/>
                <a:cs typeface="Microsoft Sans Serif"/>
              </a:rPr>
              <a:t>obreros </a:t>
            </a:r>
            <a:r>
              <a:rPr lang="es-ES" sz="2400" spc="-85" dirty="0">
                <a:latin typeface="Georgia" pitchFamily="18" charset="0"/>
                <a:cs typeface="Microsoft Sans Serif"/>
              </a:rPr>
              <a:t>de </a:t>
            </a:r>
            <a:r>
              <a:rPr lang="es-ES" sz="2400" spc="-170" dirty="0">
                <a:latin typeface="Georgia" pitchFamily="18" charset="0"/>
                <a:cs typeface="Microsoft Sans Serif"/>
              </a:rPr>
              <a:t>las</a:t>
            </a:r>
            <a:r>
              <a:rPr lang="es-ES" sz="2400" spc="-16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90" dirty="0">
                <a:latin typeface="Georgia" pitchFamily="18" charset="0"/>
                <a:cs typeface="Microsoft Sans Serif"/>
              </a:rPr>
              <a:t>ramas</a:t>
            </a:r>
            <a:r>
              <a:rPr lang="es-ES" sz="2400" spc="-18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85" dirty="0">
                <a:latin typeface="Georgia" pitchFamily="18" charset="0"/>
                <a:cs typeface="Microsoft Sans Serif"/>
              </a:rPr>
              <a:t>de </a:t>
            </a:r>
            <a:r>
              <a:rPr lang="es-ES" sz="2400" spc="-200" dirty="0">
                <a:latin typeface="Georgia" pitchFamily="18" charset="0"/>
                <a:cs typeface="Microsoft Sans Serif"/>
              </a:rPr>
              <a:t>comercio</a:t>
            </a:r>
            <a:r>
              <a:rPr lang="es-ES" sz="2400" spc="-19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55" dirty="0">
                <a:latin typeface="Georgia" pitchFamily="18" charset="0"/>
                <a:cs typeface="Microsoft Sans Serif"/>
              </a:rPr>
              <a:t>o</a:t>
            </a:r>
            <a:r>
              <a:rPr lang="es-ES" sz="2400" spc="-15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235" dirty="0">
                <a:latin typeface="Georgia" pitchFamily="18" charset="0"/>
                <a:cs typeface="Microsoft Sans Serif"/>
              </a:rPr>
              <a:t>en</a:t>
            </a:r>
            <a:r>
              <a:rPr lang="es-ES" sz="2400" spc="-229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10" dirty="0">
                <a:latin typeface="Georgia" pitchFamily="18" charset="0"/>
                <a:cs typeface="Microsoft Sans Serif"/>
              </a:rPr>
              <a:t>actividades </a:t>
            </a:r>
            <a:r>
              <a:rPr lang="es-ES" sz="2400" spc="-10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65" dirty="0">
                <a:latin typeface="Georgia" pitchFamily="18" charset="0"/>
                <a:cs typeface="Microsoft Sans Serif"/>
              </a:rPr>
              <a:t>civiles</a:t>
            </a:r>
            <a:r>
              <a:rPr lang="es-ES" sz="2400" spc="-16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260" dirty="0">
                <a:latin typeface="Georgia" pitchFamily="18" charset="0"/>
                <a:cs typeface="Microsoft Sans Serif"/>
              </a:rPr>
              <a:t>con</a:t>
            </a:r>
            <a:r>
              <a:rPr lang="es-ES" sz="2400" spc="-254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60" dirty="0">
                <a:latin typeface="Georgia" pitchFamily="18" charset="0"/>
                <a:cs typeface="Microsoft Sans Serif"/>
              </a:rPr>
              <a:t>fines</a:t>
            </a:r>
            <a:r>
              <a:rPr lang="es-ES" sz="2400" spc="-15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85" dirty="0">
                <a:latin typeface="Georgia" pitchFamily="18" charset="0"/>
                <a:cs typeface="Microsoft Sans Serif"/>
              </a:rPr>
              <a:t>de</a:t>
            </a:r>
            <a:r>
              <a:rPr lang="es-ES" sz="2400" spc="-8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75" dirty="0">
                <a:latin typeface="Georgia" pitchFamily="18" charset="0"/>
                <a:cs typeface="Microsoft Sans Serif"/>
              </a:rPr>
              <a:t>lucro</a:t>
            </a:r>
            <a:r>
              <a:rPr lang="es-ES" sz="2400" spc="-17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55" dirty="0">
                <a:latin typeface="Georgia" pitchFamily="18" charset="0"/>
                <a:cs typeface="Microsoft Sans Serif"/>
              </a:rPr>
              <a:t>o</a:t>
            </a:r>
            <a:r>
              <a:rPr lang="es-ES" sz="2400" spc="-15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265" dirty="0">
                <a:latin typeface="Georgia" pitchFamily="18" charset="0"/>
                <a:cs typeface="Microsoft Sans Serif"/>
              </a:rPr>
              <a:t>como</a:t>
            </a:r>
            <a:r>
              <a:rPr lang="es-ES" sz="2400" spc="-26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50" dirty="0">
                <a:latin typeface="Georgia" pitchFamily="18" charset="0"/>
                <a:cs typeface="Microsoft Sans Serif"/>
              </a:rPr>
              <a:t>administrativos</a:t>
            </a:r>
            <a:r>
              <a:rPr lang="es-ES" sz="2400" spc="-14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235" dirty="0">
                <a:latin typeface="Georgia" pitchFamily="18" charset="0"/>
                <a:cs typeface="Microsoft Sans Serif"/>
              </a:rPr>
              <a:t>en </a:t>
            </a:r>
            <a:r>
              <a:rPr lang="es-ES" sz="2400" spc="-229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45" dirty="0">
                <a:latin typeface="Georgia" pitchFamily="18" charset="0"/>
                <a:cs typeface="Microsoft Sans Serif"/>
              </a:rPr>
              <a:t>exploraciones</a:t>
            </a:r>
            <a:r>
              <a:rPr lang="es-ES" sz="2400" spc="-14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55" dirty="0">
                <a:latin typeface="Georgia" pitchFamily="18" charset="0"/>
                <a:cs typeface="Microsoft Sans Serif"/>
              </a:rPr>
              <a:t>industriales</a:t>
            </a:r>
            <a:r>
              <a:rPr lang="es-ES" sz="2400" spc="-15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235" dirty="0">
                <a:latin typeface="Georgia" pitchFamily="18" charset="0"/>
                <a:cs typeface="Microsoft Sans Serif"/>
              </a:rPr>
              <a:t>en</a:t>
            </a:r>
            <a:r>
              <a:rPr lang="es-ES" sz="2400" spc="-229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14" dirty="0">
                <a:latin typeface="Georgia" pitchFamily="18" charset="0"/>
                <a:cs typeface="Microsoft Sans Serif"/>
              </a:rPr>
              <a:t>general,</a:t>
            </a:r>
            <a:r>
              <a:rPr lang="es-ES" sz="2400" spc="-11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55" dirty="0">
                <a:latin typeface="Georgia" pitchFamily="18" charset="0"/>
                <a:cs typeface="Microsoft Sans Serif"/>
              </a:rPr>
              <a:t>o</a:t>
            </a:r>
            <a:r>
              <a:rPr lang="es-ES" sz="2400" spc="40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65" dirty="0">
                <a:latin typeface="Georgia" pitchFamily="18" charset="0"/>
                <a:cs typeface="Microsoft Sans Serif"/>
              </a:rPr>
              <a:t>que</a:t>
            </a:r>
            <a:r>
              <a:rPr lang="es-ES" sz="2400" spc="38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50" dirty="0">
                <a:latin typeface="Georgia" pitchFamily="18" charset="0"/>
                <a:cs typeface="Microsoft Sans Serif"/>
              </a:rPr>
              <a:t>tengan </a:t>
            </a:r>
            <a:r>
              <a:rPr lang="es-ES" sz="2400" spc="-14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25" dirty="0">
                <a:latin typeface="Georgia" pitchFamily="18" charset="0"/>
                <a:cs typeface="Microsoft Sans Serif"/>
              </a:rPr>
              <a:t>boca </a:t>
            </a:r>
            <a:r>
              <a:rPr lang="es-ES" sz="2400" spc="-85" dirty="0">
                <a:latin typeface="Georgia" pitchFamily="18" charset="0"/>
                <a:cs typeface="Microsoft Sans Serif"/>
              </a:rPr>
              <a:t>de </a:t>
            </a:r>
            <a:r>
              <a:rPr lang="es-ES" sz="2400" spc="-120" dirty="0">
                <a:latin typeface="Georgia" pitchFamily="18" charset="0"/>
                <a:cs typeface="Microsoft Sans Serif"/>
              </a:rPr>
              <a:t>expendio </a:t>
            </a:r>
            <a:r>
              <a:rPr lang="es-ES" sz="2400" spc="-85" dirty="0">
                <a:latin typeface="Georgia" pitchFamily="18" charset="0"/>
                <a:cs typeface="Microsoft Sans Serif"/>
              </a:rPr>
              <a:t>de </a:t>
            </a:r>
            <a:r>
              <a:rPr lang="es-ES" sz="2400" spc="-215" dirty="0">
                <a:latin typeface="Georgia" pitchFamily="18" charset="0"/>
                <a:cs typeface="Microsoft Sans Serif"/>
              </a:rPr>
              <a:t>los </a:t>
            </a:r>
            <a:r>
              <a:rPr lang="es-ES" sz="2400" spc="-170" dirty="0">
                <a:latin typeface="Georgia" pitchFamily="18" charset="0"/>
                <a:cs typeface="Microsoft Sans Serif"/>
              </a:rPr>
              <a:t>productos </a:t>
            </a:r>
            <a:r>
              <a:rPr lang="es-ES" sz="2400" spc="-165" dirty="0">
                <a:latin typeface="Georgia" pitchFamily="18" charset="0"/>
                <a:cs typeface="Microsoft Sans Serif"/>
              </a:rPr>
              <a:t>que </a:t>
            </a:r>
            <a:r>
              <a:rPr lang="es-ES" sz="2400" spc="-100" dirty="0">
                <a:latin typeface="Georgia" pitchFamily="18" charset="0"/>
                <a:cs typeface="Microsoft Sans Serif"/>
              </a:rPr>
              <a:t>elaboran, </a:t>
            </a:r>
            <a:r>
              <a:rPr lang="es-ES" sz="2400" dirty="0">
                <a:latin typeface="Georgia" pitchFamily="18" charset="0"/>
                <a:cs typeface="Microsoft Sans Serif"/>
              </a:rPr>
              <a:t>y </a:t>
            </a:r>
            <a:r>
              <a:rPr lang="es-ES" sz="2400" spc="-235" dirty="0">
                <a:latin typeface="Georgia" pitchFamily="18" charset="0"/>
                <a:cs typeface="Microsoft Sans Serif"/>
              </a:rPr>
              <a:t>en </a:t>
            </a:r>
            <a:r>
              <a:rPr lang="es-ES" sz="2400" spc="-229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70" dirty="0">
                <a:latin typeface="Georgia" pitchFamily="18" charset="0"/>
                <a:cs typeface="Microsoft Sans Serif"/>
              </a:rPr>
              <a:t>las</a:t>
            </a:r>
            <a:r>
              <a:rPr lang="es-ES" sz="2400" spc="2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25" dirty="0">
                <a:latin typeface="Georgia" pitchFamily="18" charset="0"/>
                <a:cs typeface="Microsoft Sans Serif"/>
              </a:rPr>
              <a:t>agropecuarias.</a:t>
            </a:r>
            <a:endParaRPr lang="es-ES" sz="2400" dirty="0">
              <a:latin typeface="Georgia" pitchFamily="18" charset="0"/>
              <a:cs typeface="Microsoft Sans Serif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lr>
                <a:srgbClr val="7597D9"/>
              </a:buClr>
              <a:buFont typeface="Wingdings"/>
              <a:buChar char=""/>
            </a:pPr>
            <a:endParaRPr lang="es-ES" sz="2400" dirty="0">
              <a:latin typeface="Georgia" pitchFamily="18" charset="0"/>
              <a:cs typeface="Microsoft Sans Serif"/>
            </a:endParaRPr>
          </a:p>
          <a:p>
            <a:pPr marL="332740" marR="5080" indent="-320040" algn="just">
              <a:lnSpc>
                <a:spcPct val="80000"/>
              </a:lnSpc>
              <a:spcBef>
                <a:spcPts val="5"/>
              </a:spcBef>
              <a:buClr>
                <a:srgbClr val="7597D9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lang="es-ES" sz="2400" b="1" i="1" u="heavy" spc="-260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Territorial:</a:t>
            </a:r>
            <a:r>
              <a:rPr lang="es-ES" sz="2400" b="1" i="1" spc="-254" dirty="0">
                <a:latin typeface="Georgia" pitchFamily="18" charset="0"/>
                <a:cs typeface="Arial"/>
              </a:rPr>
              <a:t> </a:t>
            </a:r>
            <a:r>
              <a:rPr lang="es-ES" sz="2400" spc="-70" dirty="0">
                <a:latin typeface="Georgia" pitchFamily="18" charset="0"/>
                <a:cs typeface="Microsoft Sans Serif"/>
              </a:rPr>
              <a:t>aplicable</a:t>
            </a:r>
            <a:r>
              <a:rPr lang="es-ES" sz="2400" spc="-6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235" dirty="0">
                <a:latin typeface="Georgia" pitchFamily="18" charset="0"/>
                <a:cs typeface="Microsoft Sans Serif"/>
              </a:rPr>
              <a:t>en</a:t>
            </a:r>
            <a:r>
              <a:rPr lang="es-ES" sz="2400" spc="-229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85" dirty="0">
                <a:latin typeface="Georgia" pitchFamily="18" charset="0"/>
                <a:cs typeface="Microsoft Sans Serif"/>
              </a:rPr>
              <a:t>todo</a:t>
            </a:r>
            <a:r>
              <a:rPr lang="es-ES" sz="2400" spc="-8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90" dirty="0">
                <a:latin typeface="Georgia" pitchFamily="18" charset="0"/>
                <a:cs typeface="Microsoft Sans Serif"/>
              </a:rPr>
              <a:t>el</a:t>
            </a:r>
            <a:r>
              <a:rPr lang="es-ES" sz="2400" spc="54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55" dirty="0">
                <a:latin typeface="Georgia" pitchFamily="18" charset="0"/>
                <a:cs typeface="Microsoft Sans Serif"/>
              </a:rPr>
              <a:t>territorio</a:t>
            </a:r>
            <a:r>
              <a:rPr lang="es-ES" sz="2400" spc="-5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85" dirty="0">
                <a:latin typeface="Georgia" pitchFamily="18" charset="0"/>
                <a:cs typeface="Microsoft Sans Serif"/>
              </a:rPr>
              <a:t>de</a:t>
            </a:r>
            <a:r>
              <a:rPr lang="es-ES" sz="2400" spc="55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25" dirty="0">
                <a:latin typeface="Georgia" pitchFamily="18" charset="0"/>
                <a:cs typeface="Microsoft Sans Serif"/>
              </a:rPr>
              <a:t>la </a:t>
            </a:r>
            <a:r>
              <a:rPr lang="es-ES" sz="2400" spc="-2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75" dirty="0">
                <a:latin typeface="Georgia" pitchFamily="18" charset="0"/>
                <a:cs typeface="Microsoft Sans Serif"/>
              </a:rPr>
              <a:t>República</a:t>
            </a:r>
            <a:r>
              <a:rPr lang="es-ES" sz="2400" spc="1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25" dirty="0">
                <a:latin typeface="Georgia" pitchFamily="18" charset="0"/>
                <a:cs typeface="Microsoft Sans Serif"/>
              </a:rPr>
              <a:t>Argentina.</a:t>
            </a:r>
            <a:endParaRPr lang="es-ES" sz="2400" dirty="0">
              <a:latin typeface="Georgia" pitchFamily="18" charset="0"/>
              <a:cs typeface="Microsoft Sans Serif"/>
            </a:endParaRPr>
          </a:p>
          <a:p>
            <a:pPr algn="just">
              <a:lnSpc>
                <a:spcPct val="100000"/>
              </a:lnSpc>
              <a:spcBef>
                <a:spcPts val="25"/>
              </a:spcBef>
              <a:buClr>
                <a:srgbClr val="7597D9"/>
              </a:buClr>
              <a:buFont typeface="Wingdings"/>
              <a:buChar char=""/>
            </a:pPr>
            <a:endParaRPr lang="es-ES" sz="2400" dirty="0">
              <a:latin typeface="Georgia" pitchFamily="18" charset="0"/>
              <a:cs typeface="Microsoft Sans Serif"/>
            </a:endParaRPr>
          </a:p>
          <a:p>
            <a:pPr marL="332740" marR="5715" indent="-320040" algn="just">
              <a:lnSpc>
                <a:spcPct val="80000"/>
              </a:lnSpc>
              <a:buClr>
                <a:srgbClr val="7597D9"/>
              </a:buClr>
              <a:buSzPct val="59259"/>
              <a:buFont typeface="Wingdings"/>
              <a:buChar char=""/>
              <a:tabLst>
                <a:tab pos="332740" algn="l"/>
              </a:tabLst>
            </a:pPr>
            <a:r>
              <a:rPr lang="es-ES" sz="2400" b="1" i="1" u="heavy" spc="-345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Temporal:</a:t>
            </a:r>
            <a:r>
              <a:rPr lang="es-ES" sz="2400" b="1" i="1" spc="-340" dirty="0">
                <a:latin typeface="Georgia" pitchFamily="18" charset="0"/>
                <a:cs typeface="Arial"/>
              </a:rPr>
              <a:t> </a:t>
            </a:r>
            <a:r>
              <a:rPr lang="es-ES" sz="2400" spc="-135" dirty="0">
                <a:latin typeface="Georgia" pitchFamily="18" charset="0"/>
                <a:cs typeface="Microsoft Sans Serif"/>
              </a:rPr>
              <a:t>Vigencia</a:t>
            </a:r>
            <a:r>
              <a:rPr lang="es-ES" sz="2400" spc="-13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65" dirty="0">
                <a:latin typeface="Georgia" pitchFamily="18" charset="0"/>
                <a:cs typeface="Microsoft Sans Serif"/>
              </a:rPr>
              <a:t>del</a:t>
            </a:r>
            <a:r>
              <a:rPr lang="es-ES" sz="2400" spc="-6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160" dirty="0">
                <a:latin typeface="Georgia" pitchFamily="18" charset="0"/>
                <a:cs typeface="Microsoft Sans Serif"/>
              </a:rPr>
              <a:t>1/06/75</a:t>
            </a:r>
            <a:r>
              <a:rPr lang="es-ES" sz="2400" spc="16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20" dirty="0">
                <a:latin typeface="Georgia" pitchFamily="18" charset="0"/>
                <a:cs typeface="Microsoft Sans Serif"/>
              </a:rPr>
              <a:t>al</a:t>
            </a:r>
            <a:r>
              <a:rPr lang="es-ES" sz="2400" spc="-1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100" dirty="0">
                <a:latin typeface="Georgia" pitchFamily="18" charset="0"/>
                <a:cs typeface="Microsoft Sans Serif"/>
              </a:rPr>
              <a:t>31/05/76, </a:t>
            </a:r>
            <a:r>
              <a:rPr lang="es-ES" sz="2400" spc="10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65" dirty="0">
                <a:latin typeface="Georgia" pitchFamily="18" charset="0"/>
                <a:cs typeface="Microsoft Sans Serif"/>
              </a:rPr>
              <a:t>actualmente</a:t>
            </a:r>
            <a:r>
              <a:rPr lang="es-ES" sz="2400" spc="3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130" dirty="0">
                <a:latin typeface="Georgia" pitchFamily="18" charset="0"/>
                <a:cs typeface="Microsoft Sans Serif"/>
              </a:rPr>
              <a:t>vigente</a:t>
            </a:r>
            <a:r>
              <a:rPr lang="es-ES" sz="2400" spc="25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55" dirty="0">
                <a:latin typeface="Georgia" pitchFamily="18" charset="0"/>
                <a:cs typeface="Microsoft Sans Serif"/>
              </a:rPr>
              <a:t>por</a:t>
            </a:r>
            <a:r>
              <a:rPr lang="es-ES" sz="2400" spc="30" dirty="0">
                <a:latin typeface="Georgia" pitchFamily="18" charset="0"/>
                <a:cs typeface="Microsoft Sans Serif"/>
              </a:rPr>
              <a:t> </a:t>
            </a:r>
            <a:r>
              <a:rPr lang="es-ES" sz="2400" spc="-80" dirty="0" err="1">
                <a:latin typeface="Georgia" pitchFamily="18" charset="0"/>
                <a:cs typeface="Microsoft Sans Serif"/>
              </a:rPr>
              <a:t>ultraactividad</a:t>
            </a:r>
            <a:r>
              <a:rPr lang="es-ES" spc="-80" dirty="0">
                <a:latin typeface="Microsoft Sans Serif"/>
                <a:cs typeface="Microsoft Sans Serif"/>
              </a:rPr>
              <a:t>.</a:t>
            </a:r>
            <a:endParaRPr lang="es-ES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536246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9248" y="203407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latin typeface="Georgia" pitchFamily="18" charset="0"/>
              </a:rPr>
              <a:t>Esquema de seguros obligatorios de la actividad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680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Georgia" pitchFamily="18" charset="0"/>
              </a:rPr>
              <a:t>SEGURO DE RETIRO COMPLEMENTARIO “LA ESTRELLA”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2274838"/>
            <a:ext cx="86409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>
                <a:latin typeface="Georgia" pitchFamily="18" charset="0"/>
              </a:rPr>
              <a:t>En este seguro de retiro complementario del </a:t>
            </a:r>
            <a:r>
              <a:rPr lang="es-ES" sz="2800" dirty="0" smtClean="0">
                <a:latin typeface="Georgia" pitchFamily="18" charset="0"/>
              </a:rPr>
              <a:t>CCT 130/75 </a:t>
            </a:r>
            <a:r>
              <a:rPr lang="es-ES" sz="2800" dirty="0">
                <a:latin typeface="Georgia" pitchFamily="18" charset="0"/>
              </a:rPr>
              <a:t>el sector patronal se comprometió a </a:t>
            </a:r>
            <a:r>
              <a:rPr lang="es-ES" sz="2800" dirty="0" smtClean="0">
                <a:latin typeface="Georgia" pitchFamily="18" charset="0"/>
              </a:rPr>
              <a:t>pagar un </a:t>
            </a:r>
            <a:r>
              <a:rPr lang="es-ES" sz="2800" dirty="0">
                <a:latin typeface="Georgia" pitchFamily="18" charset="0"/>
              </a:rPr>
              <a:t>aporte con el objetivo de crear un plan </a:t>
            </a:r>
            <a:r>
              <a:rPr lang="es-ES" sz="2800" dirty="0" smtClean="0">
                <a:latin typeface="Georgia" pitchFamily="18" charset="0"/>
              </a:rPr>
              <a:t>de jubilación </a:t>
            </a:r>
            <a:r>
              <a:rPr lang="es-ES" sz="2800" dirty="0">
                <a:latin typeface="Georgia" pitchFamily="18" charset="0"/>
              </a:rPr>
              <a:t>privada que suscribió la FAECYS </a:t>
            </a:r>
            <a:r>
              <a:rPr lang="es-ES" sz="2800" dirty="0" smtClean="0">
                <a:latin typeface="Georgia" pitchFamily="18" charset="0"/>
              </a:rPr>
              <a:t>en calidad </a:t>
            </a:r>
            <a:r>
              <a:rPr lang="es-ES" sz="2800" dirty="0">
                <a:latin typeface="Georgia" pitchFamily="18" charset="0"/>
              </a:rPr>
              <a:t>de tomador de póliza, de modo de </a:t>
            </a:r>
            <a:r>
              <a:rPr lang="es-ES" sz="2800" dirty="0" smtClean="0">
                <a:latin typeface="Georgia" pitchFamily="18" charset="0"/>
              </a:rPr>
              <a:t>proveer a </a:t>
            </a:r>
            <a:r>
              <a:rPr lang="es-ES" sz="2800" dirty="0">
                <a:latin typeface="Georgia" pitchFamily="18" charset="0"/>
              </a:rPr>
              <a:t>los trabajadores una renta </a:t>
            </a:r>
            <a:r>
              <a:rPr lang="es-ES" sz="2800" dirty="0" smtClean="0">
                <a:latin typeface="Georgia" pitchFamily="18" charset="0"/>
              </a:rPr>
              <a:t>vitalicia complementaria </a:t>
            </a:r>
            <a:r>
              <a:rPr lang="es-ES" sz="2800" dirty="0">
                <a:latin typeface="Georgia" pitchFamily="18" charset="0"/>
              </a:rPr>
              <a:t>a la jubilación oficial a partir de </a:t>
            </a:r>
            <a:r>
              <a:rPr lang="es-ES" sz="2800" dirty="0" smtClean="0">
                <a:latin typeface="Georgia" pitchFamily="18" charset="0"/>
              </a:rPr>
              <a:t>la edad </a:t>
            </a:r>
            <a:r>
              <a:rPr lang="es-ES" sz="2800" dirty="0">
                <a:latin typeface="Georgia" pitchFamily="18" charset="0"/>
              </a:rPr>
              <a:t>prevista de retiro. </a:t>
            </a:r>
          </a:p>
        </p:txBody>
      </p:sp>
    </p:spTree>
    <p:extLst>
      <p:ext uri="{BB962C8B-B14F-4D97-AF65-F5344CB8AC3E}">
        <p14:creationId xmlns:p14="http://schemas.microsoft.com/office/powerpoint/2010/main" val="7684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b="1" dirty="0">
                <a:latin typeface="Georgia" pitchFamily="18" charset="0"/>
              </a:rPr>
              <a:t>OBLIGACIONES SINDICALES  EMPLEADOS DE COMERCIO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graphicFrame>
        <p:nvGraphicFramePr>
          <p:cNvPr id="7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98797"/>
              </p:ext>
            </p:extLst>
          </p:nvPr>
        </p:nvGraphicFramePr>
        <p:xfrm>
          <a:off x="580741" y="1340768"/>
          <a:ext cx="8095715" cy="50304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30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621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205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56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20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APORTE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1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CONTRIBUCIÓN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45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TÍC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954405" marR="389255" indent="-55816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2%</a:t>
                      </a:r>
                      <a:r>
                        <a:rPr sz="1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 err="1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800" spc="5" dirty="0" err="1">
                          <a:latin typeface="Microsoft Sans Serif"/>
                          <a:cs typeface="Microsoft Sans Serif"/>
                        </a:rPr>
                        <a:t>u</a:t>
                      </a:r>
                      <a:r>
                        <a:rPr sz="1800" dirty="0" err="1">
                          <a:latin typeface="Microsoft Sans Serif"/>
                          <a:cs typeface="Microsoft Sans Serif"/>
                        </a:rPr>
                        <a:t>ota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d</a:t>
                      </a:r>
                      <a:r>
                        <a:rPr lang="es-ES" sz="1800" dirty="0">
                          <a:latin typeface="Microsoft Sans Serif"/>
                          <a:cs typeface="Microsoft Sans Serif"/>
                        </a:rPr>
                        <a:t>e</a:t>
                      </a:r>
                      <a:r>
                        <a:rPr lang="es-ES" sz="1800" baseline="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 err="1">
                          <a:latin typeface="Microsoft Sans Serif"/>
                          <a:cs typeface="Microsoft Sans Serif"/>
                        </a:rPr>
                        <a:t>Solidarid</a:t>
                      </a:r>
                      <a:r>
                        <a:rPr sz="1800" spc="5" dirty="0" err="1">
                          <a:latin typeface="Microsoft Sans Serif"/>
                          <a:cs typeface="Microsoft Sans Serif"/>
                        </a:rPr>
                        <a:t>a</a:t>
                      </a:r>
                      <a:r>
                        <a:rPr sz="1800" dirty="0" err="1">
                          <a:latin typeface="Microsoft Sans Serif"/>
                          <a:cs typeface="Microsoft Sans Serif"/>
                        </a:rPr>
                        <a:t>d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  </a:t>
                      </a:r>
                      <a:r>
                        <a:rPr sz="1800" spc="-55" dirty="0">
                          <a:latin typeface="Microsoft Sans Serif"/>
                          <a:cs typeface="Microsoft Sans Serif"/>
                        </a:rPr>
                        <a:t>0,5%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35" dirty="0">
                          <a:latin typeface="Microsoft Sans Serif"/>
                          <a:cs typeface="Microsoft Sans Serif"/>
                        </a:rPr>
                        <a:t>FAECyS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83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TÍC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146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110" dirty="0">
                          <a:latin typeface="Microsoft Sans Serif"/>
                          <a:cs typeface="Microsoft Sans Serif"/>
                        </a:rPr>
                        <a:t>Cuota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0" dirty="0">
                          <a:latin typeface="Microsoft Sans Serif"/>
                          <a:cs typeface="Microsoft Sans Serif"/>
                        </a:rPr>
                        <a:t>Sindical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5" dirty="0"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65" dirty="0">
                          <a:latin typeface="Microsoft Sans Serif"/>
                          <a:cs typeface="Microsoft Sans Serif"/>
                        </a:rPr>
                        <a:t>Afiliación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seg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ú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j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urisd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i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cc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ión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5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140" dirty="0">
                          <a:latin typeface="Arial"/>
                          <a:cs typeface="Arial"/>
                        </a:rPr>
                        <a:t>INACAP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764540" marR="86360" indent="-67056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45" dirty="0">
                          <a:latin typeface="Microsoft Sans Serif"/>
                          <a:cs typeface="Microsoft Sans Serif"/>
                        </a:rPr>
                        <a:t>0,5</a:t>
                      </a:r>
                      <a:r>
                        <a:rPr sz="1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5" dirty="0">
                          <a:latin typeface="Microsoft Sans Serif"/>
                          <a:cs typeface="Microsoft Sans Serif"/>
                        </a:rPr>
                        <a:t>%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65" dirty="0">
                          <a:latin typeface="Microsoft Sans Serif"/>
                          <a:cs typeface="Microsoft Sans Serif"/>
                        </a:rPr>
                        <a:t>salario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10" dirty="0">
                          <a:latin typeface="Microsoft Sans Serif"/>
                          <a:cs typeface="Microsoft Sans Serif"/>
                        </a:rPr>
                        <a:t>básico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75" dirty="0">
                          <a:latin typeface="Microsoft Sans Serif"/>
                          <a:cs typeface="Microsoft Sans Serif"/>
                        </a:rPr>
                        <a:t>inicial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5" dirty="0">
                          <a:latin typeface="Microsoft Sans Serif"/>
                          <a:cs typeface="Microsoft Sans Serif"/>
                        </a:rPr>
                        <a:t>de </a:t>
                      </a:r>
                      <a:r>
                        <a:rPr sz="1800" spc="-4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90" dirty="0">
                          <a:latin typeface="Arial MT"/>
                          <a:cs typeface="Arial MT"/>
                        </a:rPr>
                        <a:t>Maestranza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70" dirty="0">
                          <a:latin typeface="Arial MT"/>
                          <a:cs typeface="Arial MT"/>
                        </a:rPr>
                        <a:t>“A”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4951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240" dirty="0">
                          <a:latin typeface="Arial"/>
                          <a:cs typeface="Arial"/>
                        </a:rPr>
                        <a:t>SEGURO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VE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NC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IO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8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(A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1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.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97</a:t>
                      </a:r>
                      <a:r>
                        <a:rPr sz="18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CC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T)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spc="125" dirty="0">
                          <a:latin typeface="Microsoft Sans Serif"/>
                          <a:cs typeface="Microsoft Sans Serif"/>
                        </a:rPr>
                        <a:t>1/3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45" dirty="0">
                          <a:latin typeface="Microsoft Sans Serif"/>
                          <a:cs typeface="Microsoft Sans Serif"/>
                        </a:rPr>
                        <a:t>del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5" dirty="0">
                          <a:latin typeface="Microsoft Sans Serif"/>
                          <a:cs typeface="Microsoft Sans Serif"/>
                        </a:rPr>
                        <a:t>valor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5" dirty="0"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la</a:t>
                      </a:r>
                      <a:r>
                        <a:rPr sz="1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65" dirty="0">
                          <a:latin typeface="Microsoft Sans Serif"/>
                          <a:cs typeface="Microsoft Sans Serif"/>
                        </a:rPr>
                        <a:t>prima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spc="125" dirty="0">
                          <a:latin typeface="Microsoft Sans Serif"/>
                          <a:cs typeface="Microsoft Sans Serif"/>
                        </a:rPr>
                        <a:t>2/3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45" dirty="0">
                          <a:latin typeface="Microsoft Sans Serif"/>
                          <a:cs typeface="Microsoft Sans Serif"/>
                        </a:rPr>
                        <a:t>del</a:t>
                      </a:r>
                      <a:r>
                        <a:rPr sz="1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5" dirty="0">
                          <a:latin typeface="Microsoft Sans Serif"/>
                          <a:cs typeface="Microsoft Sans Serif"/>
                        </a:rPr>
                        <a:t>valor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5" dirty="0">
                          <a:latin typeface="Microsoft Sans Serif"/>
                          <a:cs typeface="Microsoft Sans Serif"/>
                        </a:rPr>
                        <a:t>de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latin typeface="Microsoft Sans Serif"/>
                          <a:cs typeface="Microsoft Sans Serif"/>
                        </a:rPr>
                        <a:t>la</a:t>
                      </a:r>
                      <a:r>
                        <a:rPr sz="1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65" dirty="0">
                          <a:latin typeface="Microsoft Sans Serif"/>
                          <a:cs typeface="Microsoft Sans Serif"/>
                        </a:rPr>
                        <a:t>prima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76733">
                <a:tc>
                  <a:txBody>
                    <a:bodyPr/>
                    <a:lstStyle/>
                    <a:p>
                      <a:pPr marL="287655" marR="27940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b="1" spc="-240" dirty="0">
                          <a:latin typeface="Arial"/>
                          <a:cs typeface="Arial"/>
                        </a:rPr>
                        <a:t>SEGURO </a:t>
                      </a:r>
                      <a:r>
                        <a:rPr sz="1800" b="1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OM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LEMEN</a:t>
                      </a:r>
                      <a:r>
                        <a:rPr sz="1800" b="1" spc="-114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IO  “LA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EST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ELL</a:t>
                      </a:r>
                      <a:r>
                        <a:rPr sz="1800" b="1" spc="-28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”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209550" algn="ctr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1800" spc="-45" dirty="0">
                          <a:latin typeface="Microsoft Sans Serif"/>
                          <a:cs typeface="Microsoft Sans Serif"/>
                        </a:rPr>
                        <a:t>3,5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90" dirty="0">
                          <a:latin typeface="Microsoft Sans Serif"/>
                          <a:cs typeface="Microsoft Sans Serif"/>
                        </a:rPr>
                        <a:t>(diciembre</a:t>
                      </a:r>
                      <a:r>
                        <a:rPr sz="18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2018</a:t>
                      </a: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y</a:t>
                      </a:r>
                      <a:r>
                        <a:rPr sz="18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90" dirty="0">
                          <a:latin typeface="Microsoft Sans Serif"/>
                          <a:cs typeface="Microsoft Sans Serif"/>
                        </a:rPr>
                        <a:t>ant.)</a:t>
                      </a:r>
                      <a:endParaRPr sz="1800" dirty="0">
                        <a:latin typeface="Microsoft Sans Serif"/>
                        <a:cs typeface="Microsoft Sans Serif"/>
                      </a:endParaRPr>
                    </a:p>
                    <a:p>
                      <a:pPr marL="284480" algn="ct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2,5%</a:t>
                      </a:r>
                      <a:r>
                        <a:rPr sz="18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d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esde</a:t>
                      </a:r>
                      <a:r>
                        <a:rPr sz="18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ene</a:t>
                      </a:r>
                      <a:r>
                        <a:rPr sz="1800" spc="-35" dirty="0">
                          <a:latin typeface="Microsoft Sans Serif"/>
                          <a:cs typeface="Microsoft Sans Serif"/>
                        </a:rPr>
                        <a:t>r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18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20</a:t>
                      </a:r>
                      <a:r>
                        <a:rPr sz="1800" spc="5" dirty="0">
                          <a:latin typeface="Microsoft Sans Serif"/>
                          <a:cs typeface="Microsoft Sans Serif"/>
                        </a:rPr>
                        <a:t>1</a:t>
                      </a: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9)</a:t>
                      </a:r>
                    </a:p>
                  </a:txBody>
                  <a:tcPr marL="0" marR="0" marT="171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/>
          <a:lstStyle/>
          <a:p>
            <a:pPr algn="ctr"/>
            <a:r>
              <a:rPr lang="es-ES" b="1" dirty="0">
                <a:latin typeface="Georgia" pitchFamily="18" charset="0"/>
              </a:rPr>
              <a:t>EJERCICIO PRACTICO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136338"/>
            <a:ext cx="900100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Georgia" pitchFamily="18" charset="0"/>
              </a:rPr>
              <a:t>CASO Nº </a:t>
            </a:r>
            <a:r>
              <a:rPr lang="es-ES" sz="2800" dirty="0" smtClean="0">
                <a:latin typeface="Georgia" pitchFamily="18" charset="0"/>
              </a:rPr>
              <a:t>1</a:t>
            </a:r>
          </a:p>
          <a:p>
            <a:endParaRPr lang="es-ES" sz="2800" dirty="0" smtClean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>
                <a:latin typeface="Georgia" pitchFamily="18" charset="0"/>
              </a:rPr>
              <a:t>Empleado categoría </a:t>
            </a:r>
            <a:r>
              <a:rPr lang="es-ES" sz="2800" b="1" dirty="0" smtClean="0">
                <a:latin typeface="Georgia" pitchFamily="18" charset="0"/>
              </a:rPr>
              <a:t>CAJERO </a:t>
            </a:r>
            <a:r>
              <a:rPr lang="es-ES" sz="2800" b="1" dirty="0">
                <a:latin typeface="Georgia" pitchFamily="18" charset="0"/>
              </a:rPr>
              <a:t>“B</a:t>
            </a:r>
            <a:r>
              <a:rPr lang="es-ES" sz="2800" b="1" dirty="0" smtClean="0">
                <a:latin typeface="Georgia" pitchFamily="18" charset="0"/>
              </a:rPr>
              <a:t>”</a:t>
            </a:r>
            <a:r>
              <a:rPr lang="es-ES" sz="2800" dirty="0" smtClean="0">
                <a:latin typeface="Georgia" pitchFamily="18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Tipo de Jornada: </a:t>
            </a:r>
            <a:r>
              <a:rPr lang="es-ES" sz="2800" dirty="0" smtClean="0">
                <a:latin typeface="Georgia" pitchFamily="18" charset="0"/>
              </a:rPr>
              <a:t>Completa.</a:t>
            </a:r>
            <a:endParaRPr lang="es-ES" sz="2800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Antigüedad: 3 </a:t>
            </a:r>
            <a:r>
              <a:rPr lang="es-ES" sz="2800" dirty="0" smtClean="0">
                <a:latin typeface="Georgia" pitchFamily="18" charset="0"/>
              </a:rPr>
              <a:t>años.</a:t>
            </a:r>
            <a:endParaRPr lang="es-ES" sz="2800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Obra Social: O.S.E.C.A.C.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Afiliado al Sindicado: No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Inasistencia: 1 día el </a:t>
            </a:r>
            <a:r>
              <a:rPr lang="es-ES" sz="2800" dirty="0" smtClean="0">
                <a:latin typeface="Georgia" pitchFamily="18" charset="0"/>
              </a:rPr>
              <a:t>05/08/2023 por enfermedad.</a:t>
            </a:r>
            <a:endParaRPr lang="es-ES" sz="2800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Feriado: No trabaja</a:t>
            </a:r>
          </a:p>
          <a:p>
            <a:endParaRPr lang="es-ES" sz="2800" dirty="0">
              <a:latin typeface="Georgia" pitchFamily="18" charset="0"/>
            </a:endParaRPr>
          </a:p>
          <a:p>
            <a:endParaRPr lang="es-ES" sz="2800" dirty="0" smtClean="0">
              <a:latin typeface="Georgia" pitchFamily="18" charset="0"/>
            </a:endParaRPr>
          </a:p>
          <a:p>
            <a:pPr algn="ctr"/>
            <a:endParaRPr lang="es-ES" sz="2800" dirty="0">
              <a:latin typeface="Georgia" pitchFamily="18" charset="0"/>
            </a:endParaRPr>
          </a:p>
          <a:p>
            <a:pPr algn="ctr"/>
            <a:endParaRPr lang="es-ES" sz="2800" dirty="0" smtClean="0">
              <a:latin typeface="Georgia" pitchFamily="18" charset="0"/>
            </a:endParaRPr>
          </a:p>
          <a:p>
            <a:pPr algn="ctr"/>
            <a:endParaRPr lang="es-ES" sz="2800" dirty="0">
              <a:latin typeface="Georgia" pitchFamily="18" charset="0"/>
            </a:endParaRPr>
          </a:p>
          <a:p>
            <a:pPr algn="ctr"/>
            <a:endParaRPr lang="es-ES" sz="2800" dirty="0" smtClean="0">
              <a:latin typeface="Georgia" pitchFamily="18" charset="0"/>
            </a:endParaRPr>
          </a:p>
          <a:p>
            <a:pPr algn="ctr"/>
            <a:endParaRPr lang="es-ES" sz="2800" dirty="0">
              <a:latin typeface="Georgia" pitchFamily="18" charset="0"/>
            </a:endParaRPr>
          </a:p>
          <a:p>
            <a:pPr algn="ctr"/>
            <a:endParaRPr lang="es-ES" sz="2800" dirty="0" smtClean="0">
              <a:latin typeface="Georgia" pitchFamily="18" charset="0"/>
            </a:endParaRPr>
          </a:p>
          <a:p>
            <a:pPr algn="ctr"/>
            <a:endParaRPr lang="es-ES" sz="2800" dirty="0">
              <a:latin typeface="Georgia" pitchFamily="18" charset="0"/>
            </a:endParaRPr>
          </a:p>
          <a:p>
            <a:pPr algn="ctr"/>
            <a:endParaRPr lang="es-ES" sz="28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1961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/>
          <a:lstStyle/>
          <a:p>
            <a:pPr algn="ctr"/>
            <a:r>
              <a:rPr lang="es-ES" b="1" dirty="0">
                <a:latin typeface="Georgia" pitchFamily="18" charset="0"/>
              </a:rPr>
              <a:t>EJERCICIO PRACTICO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Georgia" pitchFamily="18" charset="0"/>
              </a:rPr>
              <a:t>CASO Nº </a:t>
            </a:r>
            <a:r>
              <a:rPr lang="es-ES" sz="2800" dirty="0" smtClean="0">
                <a:latin typeface="Georgia" pitchFamily="18" charset="0"/>
              </a:rPr>
              <a:t>2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Empleado categoría </a:t>
            </a:r>
            <a:r>
              <a:rPr lang="es-ES" sz="2800" b="1" dirty="0" smtClean="0">
                <a:latin typeface="Georgia" pitchFamily="18" charset="0"/>
              </a:rPr>
              <a:t>Administrativo “A”</a:t>
            </a:r>
            <a:r>
              <a:rPr lang="es-ES" sz="2800" dirty="0" smtClean="0">
                <a:latin typeface="Georgia" pitchFamily="18" charset="0"/>
              </a:rPr>
              <a:t>.</a:t>
            </a:r>
            <a:endParaRPr lang="es-ES" sz="2800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Tipo de Jornada: Completa.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Antigüedad: </a:t>
            </a:r>
            <a:r>
              <a:rPr lang="es-ES" sz="2800" dirty="0" smtClean="0">
                <a:latin typeface="Georgia" pitchFamily="18" charset="0"/>
              </a:rPr>
              <a:t>4 </a:t>
            </a:r>
            <a:r>
              <a:rPr lang="es-ES" sz="2800" dirty="0">
                <a:latin typeface="Georgia" pitchFamily="18" charset="0"/>
              </a:rPr>
              <a:t>años.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Obra Social: O.S.E.C.A.C.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Afiliado al Sindicado: </a:t>
            </a:r>
            <a:r>
              <a:rPr lang="es-ES" sz="2800" dirty="0" smtClean="0">
                <a:latin typeface="Georgia" pitchFamily="18" charset="0"/>
              </a:rPr>
              <a:t>Si</a:t>
            </a:r>
            <a:endParaRPr lang="es-ES" sz="2800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Días Licencia vacaciones: </a:t>
            </a:r>
            <a:r>
              <a:rPr lang="es-ES" sz="2800" dirty="0" smtClean="0">
                <a:latin typeface="Georgia" pitchFamily="18" charset="0"/>
              </a:rPr>
              <a:t>14 días.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>
                <a:latin typeface="Georgia" pitchFamily="18" charset="0"/>
              </a:rPr>
              <a:t>Feriado</a:t>
            </a:r>
            <a:r>
              <a:rPr lang="es-ES" sz="2800" dirty="0">
                <a:latin typeface="Georgia" pitchFamily="18" charset="0"/>
              </a:rPr>
              <a:t>: No trabaja</a:t>
            </a:r>
          </a:p>
          <a:p>
            <a:endParaRPr lang="es-ES" sz="2800" dirty="0">
              <a:latin typeface="Georgia" pitchFamily="18" charset="0"/>
            </a:endParaRPr>
          </a:p>
          <a:p>
            <a:pPr algn="ctr"/>
            <a:endParaRPr lang="es-ES" sz="2800" dirty="0" smtClean="0">
              <a:latin typeface="Georgia" pitchFamily="18" charset="0"/>
            </a:endParaRPr>
          </a:p>
          <a:p>
            <a:pPr algn="ctr"/>
            <a:endParaRPr lang="es-ES" sz="2800" dirty="0">
              <a:latin typeface="Georgia" pitchFamily="18" charset="0"/>
            </a:endParaRPr>
          </a:p>
          <a:p>
            <a:pPr algn="ctr"/>
            <a:endParaRPr lang="es-ES" sz="28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49692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/>
          <a:lstStyle/>
          <a:p>
            <a:pPr algn="ctr"/>
            <a:r>
              <a:rPr lang="es-ES" b="1" dirty="0">
                <a:latin typeface="Georgia" pitchFamily="18" charset="0"/>
              </a:rPr>
              <a:t>EJERCICIO PRACTICO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Georgia" pitchFamily="18" charset="0"/>
              </a:rPr>
              <a:t>CASO Nº </a:t>
            </a:r>
            <a:r>
              <a:rPr lang="es-ES" sz="2800" dirty="0" smtClean="0">
                <a:latin typeface="Georgia" pitchFamily="18" charset="0"/>
              </a:rPr>
              <a:t>3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Empleado categoría </a:t>
            </a:r>
            <a:r>
              <a:rPr lang="es-ES" sz="2800" b="1" dirty="0" smtClean="0">
                <a:latin typeface="Georgia" pitchFamily="18" charset="0"/>
              </a:rPr>
              <a:t>VENDEDOR </a:t>
            </a:r>
            <a:r>
              <a:rPr lang="es-ES" sz="2800" b="1" dirty="0">
                <a:latin typeface="Georgia" pitchFamily="18" charset="0"/>
              </a:rPr>
              <a:t>“B”</a:t>
            </a:r>
            <a:r>
              <a:rPr lang="es-ES" sz="2800" dirty="0">
                <a:latin typeface="Georgia" pitchFamily="18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Tipo de Jornada: Completa.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Antigüedad: </a:t>
            </a:r>
            <a:r>
              <a:rPr lang="es-ES" sz="2800" dirty="0" smtClean="0">
                <a:latin typeface="Georgia" pitchFamily="18" charset="0"/>
              </a:rPr>
              <a:t>10 años</a:t>
            </a:r>
            <a:r>
              <a:rPr lang="es-ES" sz="2800" dirty="0">
                <a:latin typeface="Georgia" pitchFamily="18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Obra Social: O.S.E.C.A.C.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>
                <a:latin typeface="Georgia" pitchFamily="18" charset="0"/>
              </a:rPr>
              <a:t>Afiliado al Sindicado: No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>
                <a:latin typeface="Georgia" pitchFamily="18" charset="0"/>
              </a:rPr>
              <a:t>Feriado</a:t>
            </a:r>
            <a:r>
              <a:rPr lang="es-ES" sz="2800" dirty="0">
                <a:latin typeface="Georgia" pitchFamily="18" charset="0"/>
              </a:rPr>
              <a:t>: 1</a:t>
            </a:r>
            <a:r>
              <a:rPr lang="es-ES" sz="2800" dirty="0" smtClean="0">
                <a:latin typeface="Georgia" pitchFamily="18" charset="0"/>
              </a:rPr>
              <a:t> trabajado</a:t>
            </a:r>
            <a:endParaRPr lang="es-ES" sz="2800" dirty="0">
              <a:latin typeface="Georgia" pitchFamily="18" charset="0"/>
            </a:endParaRPr>
          </a:p>
          <a:p>
            <a:endParaRPr lang="es-ES" sz="28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94043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/>
          <a:lstStyle/>
          <a:p>
            <a:pPr algn="ctr"/>
            <a:r>
              <a:rPr lang="es-ES" b="1" dirty="0">
                <a:latin typeface="Georgia" pitchFamily="18" charset="0"/>
              </a:rPr>
              <a:t>EJERCICIO PRACTICO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Georgia" pitchFamily="18" charset="0"/>
              </a:rPr>
              <a:t>CASO Nº </a:t>
            </a:r>
            <a:r>
              <a:rPr lang="es-ES" sz="2800" dirty="0" smtClean="0">
                <a:latin typeface="Georgia" pitchFamily="18" charset="0"/>
              </a:rPr>
              <a:t>4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>
                <a:latin typeface="Georgia" pitchFamily="18" charset="0"/>
              </a:rPr>
              <a:t> </a:t>
            </a:r>
            <a:r>
              <a:rPr lang="es-ES" sz="2800" dirty="0">
                <a:latin typeface="Georgia" pitchFamily="18" charset="0"/>
              </a:rPr>
              <a:t>Empleado categoría </a:t>
            </a:r>
            <a:r>
              <a:rPr lang="es-ES" sz="2800" b="1" dirty="0">
                <a:latin typeface="Georgia" pitchFamily="18" charset="0"/>
              </a:rPr>
              <a:t>Maestranza  </a:t>
            </a:r>
            <a:r>
              <a:rPr lang="es-ES" sz="2800" b="1" dirty="0" smtClean="0">
                <a:latin typeface="Georgia" pitchFamily="18" charset="0"/>
              </a:rPr>
              <a:t>“A”</a:t>
            </a:r>
            <a:endParaRPr lang="es-ES" sz="2800" b="1" dirty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>
                <a:latin typeface="Georgia" pitchFamily="18" charset="0"/>
              </a:rPr>
              <a:t> </a:t>
            </a:r>
            <a:r>
              <a:rPr lang="es-ES" sz="2800" dirty="0">
                <a:latin typeface="Georgia" pitchFamily="18" charset="0"/>
              </a:rPr>
              <a:t>Tipo de Jornada: Completa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>
                <a:latin typeface="Georgia" pitchFamily="18" charset="0"/>
              </a:rPr>
              <a:t> </a:t>
            </a:r>
            <a:r>
              <a:rPr lang="es-ES" sz="2800" dirty="0">
                <a:latin typeface="Georgia" pitchFamily="18" charset="0"/>
              </a:rPr>
              <a:t>Antigüedad: 6 años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>
                <a:latin typeface="Georgia" pitchFamily="18" charset="0"/>
              </a:rPr>
              <a:t> </a:t>
            </a:r>
            <a:r>
              <a:rPr lang="es-ES" sz="2800" dirty="0">
                <a:latin typeface="Georgia" pitchFamily="18" charset="0"/>
              </a:rPr>
              <a:t>Obra Social: O.S.P.E.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>
                <a:latin typeface="Georgia" pitchFamily="18" charset="0"/>
              </a:rPr>
              <a:t> </a:t>
            </a:r>
            <a:r>
              <a:rPr lang="es-ES" sz="2800" dirty="0">
                <a:latin typeface="Georgia" pitchFamily="18" charset="0"/>
              </a:rPr>
              <a:t>Afiliado al Sindicado: No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>
                <a:latin typeface="Georgia" pitchFamily="18" charset="0"/>
              </a:rPr>
              <a:t> </a:t>
            </a:r>
            <a:r>
              <a:rPr lang="es-ES" sz="2800" dirty="0">
                <a:latin typeface="Georgia" pitchFamily="18" charset="0"/>
              </a:rPr>
              <a:t>Feriados: </a:t>
            </a:r>
            <a:r>
              <a:rPr lang="es-ES" sz="2800" dirty="0" smtClean="0">
                <a:latin typeface="Georgia" pitchFamily="18" charset="0"/>
              </a:rPr>
              <a:t>no trabaja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smtClean="0">
                <a:latin typeface="Georgia" pitchFamily="18" charset="0"/>
              </a:rPr>
              <a:t>Inasistencias:  3 días sin justificar.</a:t>
            </a:r>
            <a:endParaRPr lang="es-ES" sz="2800" dirty="0">
              <a:latin typeface="Georgia" pitchFamily="18" charset="0"/>
            </a:endParaRPr>
          </a:p>
          <a:p>
            <a:endParaRPr lang="es-ES" sz="2800" dirty="0">
              <a:latin typeface="Georgia" pitchFamily="18" charset="0"/>
            </a:endParaRPr>
          </a:p>
          <a:p>
            <a:endParaRPr lang="es-ES" sz="28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834376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268760"/>
            <a:ext cx="799288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i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MUCHAS GRACIAS POR SU ATENCION!!!</a:t>
            </a:r>
          </a:p>
        </p:txBody>
      </p:sp>
    </p:spTree>
    <p:extLst>
      <p:ext uri="{BB962C8B-B14F-4D97-AF65-F5344CB8AC3E}">
        <p14:creationId xmlns:p14="http://schemas.microsoft.com/office/powerpoint/2010/main" val="5718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>
                <a:latin typeface="Georgia" pitchFamily="18" charset="0"/>
              </a:rPr>
              <a:t>Ámbito de aplicación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251520" y="2053664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470"/>
              </a:spcBef>
              <a:buClr>
                <a:srgbClr val="7597D9"/>
              </a:buClr>
              <a:buSzPct val="60526"/>
              <a:buFont typeface="Wingdings"/>
              <a:buChar char=""/>
              <a:tabLst>
                <a:tab pos="332105" algn="l"/>
                <a:tab pos="332740" algn="l"/>
              </a:tabLst>
            </a:pPr>
            <a:r>
              <a:rPr lang="es-ES" sz="2400" b="1" spc="-229" dirty="0">
                <a:latin typeface="Georgia" pitchFamily="18" charset="0"/>
                <a:cs typeface="Microsoft Sans Serif"/>
              </a:rPr>
              <a:t>ACTIVIDADES</a:t>
            </a:r>
            <a:r>
              <a:rPr lang="es-ES" sz="2400" b="1" spc="-195" dirty="0">
                <a:latin typeface="Georgia" pitchFamily="18" charset="0"/>
                <a:cs typeface="Microsoft Sans Serif"/>
              </a:rPr>
              <a:t> </a:t>
            </a:r>
            <a:r>
              <a:rPr lang="es-ES" sz="2400" b="1" spc="-229" dirty="0">
                <a:latin typeface="Georgia" pitchFamily="18" charset="0"/>
                <a:cs typeface="Microsoft Sans Serif"/>
              </a:rPr>
              <a:t>COMPRENDIDAS</a:t>
            </a:r>
            <a:r>
              <a:rPr lang="es-ES" sz="2400" b="1" spc="50" dirty="0">
                <a:latin typeface="Georgia" pitchFamily="18" charset="0"/>
                <a:cs typeface="Microsoft Sans Serif"/>
              </a:rPr>
              <a:t> </a:t>
            </a:r>
            <a:r>
              <a:rPr lang="es-ES" sz="2400" b="1" spc="-125" dirty="0">
                <a:latin typeface="Georgia" pitchFamily="18" charset="0"/>
                <a:cs typeface="Microsoft Sans Serif"/>
              </a:rPr>
              <a:t>A</a:t>
            </a:r>
            <a:r>
              <a:rPr lang="es-ES" sz="2400" b="1" spc="25" dirty="0">
                <a:latin typeface="Georgia" pitchFamily="18" charset="0"/>
                <a:cs typeface="Microsoft Sans Serif"/>
              </a:rPr>
              <a:t> </a:t>
            </a:r>
            <a:r>
              <a:rPr lang="es-ES" sz="2400" b="1" spc="-95" dirty="0">
                <a:latin typeface="Georgia" pitchFamily="18" charset="0"/>
                <a:cs typeface="Microsoft Sans Serif"/>
              </a:rPr>
              <a:t>MODO</a:t>
            </a:r>
            <a:r>
              <a:rPr lang="es-ES" sz="2400" b="1" spc="20" dirty="0">
                <a:latin typeface="Georgia" pitchFamily="18" charset="0"/>
                <a:cs typeface="Microsoft Sans Serif"/>
              </a:rPr>
              <a:t> </a:t>
            </a:r>
            <a:r>
              <a:rPr lang="es-ES" sz="2400" b="1" spc="-195" dirty="0">
                <a:latin typeface="Georgia" pitchFamily="18" charset="0"/>
                <a:cs typeface="Microsoft Sans Serif"/>
              </a:rPr>
              <a:t>ENUNCIATIVO</a:t>
            </a:r>
            <a:endParaRPr lang="es-ES" sz="2400" b="1" dirty="0">
              <a:latin typeface="Georgia" pitchFamily="18" charset="0"/>
              <a:cs typeface="Microsoft Sans Serif"/>
            </a:endParaRPr>
          </a:p>
          <a:p>
            <a:pPr marL="377825">
              <a:lnSpc>
                <a:spcPct val="100000"/>
              </a:lnSpc>
              <a:spcBef>
                <a:spcPts val="375"/>
              </a:spcBef>
            </a:pPr>
            <a:r>
              <a:rPr lang="es-ES" spc="-35" dirty="0">
                <a:solidFill>
                  <a:srgbClr val="FD8537"/>
                </a:solidFill>
                <a:latin typeface="Georgia" pitchFamily="18" charset="0"/>
                <a:cs typeface="Microsoft Sans Serif"/>
              </a:rPr>
              <a:t>🞑</a:t>
            </a:r>
            <a:r>
              <a:rPr lang="es-ES" spc="630" dirty="0">
                <a:solidFill>
                  <a:srgbClr val="FD8537"/>
                </a:solidFill>
                <a:latin typeface="Georgia" pitchFamily="18" charset="0"/>
                <a:cs typeface="Microsoft Sans Serif"/>
              </a:rPr>
              <a:t> </a:t>
            </a:r>
            <a:r>
              <a:rPr lang="es-ES" spc="-135" dirty="0">
                <a:latin typeface="Georgia" pitchFamily="18" charset="0"/>
                <a:cs typeface="Microsoft Sans Serif"/>
              </a:rPr>
              <a:t>Establecimiento</a:t>
            </a:r>
            <a:r>
              <a:rPr lang="es-ES" spc="30" dirty="0">
                <a:latin typeface="Georgia" pitchFamily="18" charset="0"/>
                <a:cs typeface="Microsoft Sans Serif"/>
              </a:rPr>
              <a:t> </a:t>
            </a:r>
            <a:r>
              <a:rPr lang="es-ES" spc="-120" dirty="0">
                <a:latin typeface="Georgia" pitchFamily="18" charset="0"/>
                <a:cs typeface="Microsoft Sans Serif"/>
              </a:rPr>
              <a:t>que</a:t>
            </a:r>
            <a:r>
              <a:rPr lang="es-ES" spc="30" dirty="0">
                <a:latin typeface="Georgia" pitchFamily="18" charset="0"/>
                <a:cs typeface="Microsoft Sans Serif"/>
              </a:rPr>
              <a:t> </a:t>
            </a:r>
            <a:r>
              <a:rPr lang="es-ES" spc="-125" dirty="0">
                <a:latin typeface="Georgia" pitchFamily="18" charset="0"/>
                <a:cs typeface="Microsoft Sans Serif"/>
              </a:rPr>
              <a:t>comercialicen: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marL="927100" lvl="1" indent="-229235">
              <a:lnSpc>
                <a:spcPct val="100000"/>
              </a:lnSpc>
              <a:spcBef>
                <a:spcPts val="275"/>
              </a:spcBef>
              <a:buClr>
                <a:srgbClr val="7597D9"/>
              </a:buClr>
              <a:buSzPct val="73684"/>
              <a:buFont typeface="Wingdings"/>
              <a:buChar char=""/>
              <a:tabLst>
                <a:tab pos="927735" algn="l"/>
              </a:tabLst>
            </a:pPr>
            <a:r>
              <a:rPr lang="es-ES" spc="-80" dirty="0">
                <a:latin typeface="Georgia" pitchFamily="18" charset="0"/>
                <a:cs typeface="Microsoft Sans Serif"/>
              </a:rPr>
              <a:t>Artefactos</a:t>
            </a:r>
            <a:r>
              <a:rPr lang="es-ES" spc="-5" dirty="0">
                <a:latin typeface="Georgia" pitchFamily="18" charset="0"/>
                <a:cs typeface="Microsoft Sans Serif"/>
              </a:rPr>
              <a:t> </a:t>
            </a:r>
            <a:r>
              <a:rPr lang="es-ES" spc="-45" dirty="0">
                <a:latin typeface="Georgia" pitchFamily="18" charset="0"/>
                <a:cs typeface="Microsoft Sans Serif"/>
              </a:rPr>
              <a:t>del</a:t>
            </a:r>
            <a:r>
              <a:rPr lang="es-ES" spc="-20" dirty="0">
                <a:latin typeface="Georgia" pitchFamily="18" charset="0"/>
                <a:cs typeface="Microsoft Sans Serif"/>
              </a:rPr>
              <a:t> </a:t>
            </a:r>
            <a:r>
              <a:rPr lang="es-ES" spc="-80" dirty="0">
                <a:latin typeface="Georgia" pitchFamily="18" charset="0"/>
                <a:cs typeface="Microsoft Sans Serif"/>
              </a:rPr>
              <a:t>hogar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marL="927100" lvl="1" indent="-229235">
              <a:lnSpc>
                <a:spcPct val="100000"/>
              </a:lnSpc>
              <a:spcBef>
                <a:spcPts val="280"/>
              </a:spcBef>
              <a:buClr>
                <a:srgbClr val="7597D9"/>
              </a:buClr>
              <a:buSzPct val="73684"/>
              <a:buFont typeface="Wingdings"/>
              <a:buChar char=""/>
              <a:tabLst>
                <a:tab pos="927735" algn="l"/>
              </a:tabLst>
            </a:pPr>
            <a:r>
              <a:rPr lang="es-ES" spc="-490" dirty="0">
                <a:latin typeface="Georgia" pitchFamily="18" charset="0"/>
                <a:cs typeface="Microsoft Sans Serif"/>
              </a:rPr>
              <a:t>R</a:t>
            </a:r>
            <a:r>
              <a:rPr lang="es-ES" spc="-155" dirty="0">
                <a:latin typeface="Georgia" pitchFamily="18" charset="0"/>
                <a:cs typeface="Microsoft Sans Serif"/>
              </a:rPr>
              <a:t>epuestos</a:t>
            </a:r>
            <a:r>
              <a:rPr lang="es-ES" spc="45" dirty="0">
                <a:latin typeface="Georgia" pitchFamily="18" charset="0"/>
                <a:cs typeface="Microsoft Sans Serif"/>
              </a:rPr>
              <a:t> </a:t>
            </a:r>
            <a:r>
              <a:rPr lang="es-ES" spc="-5" dirty="0">
                <a:latin typeface="Georgia" pitchFamily="18" charset="0"/>
                <a:cs typeface="Microsoft Sans Serif"/>
              </a:rPr>
              <a:t>y</a:t>
            </a:r>
            <a:r>
              <a:rPr lang="es-ES" spc="15" dirty="0">
                <a:latin typeface="Georgia" pitchFamily="18" charset="0"/>
                <a:cs typeface="Microsoft Sans Serif"/>
              </a:rPr>
              <a:t> </a:t>
            </a:r>
            <a:r>
              <a:rPr lang="es-ES" spc="-155" dirty="0">
                <a:latin typeface="Georgia" pitchFamily="18" charset="0"/>
                <a:cs typeface="Microsoft Sans Serif"/>
              </a:rPr>
              <a:t>acc</a:t>
            </a:r>
            <a:r>
              <a:rPr lang="es-ES" spc="-150" dirty="0">
                <a:latin typeface="Georgia" pitchFamily="18" charset="0"/>
                <a:cs typeface="Microsoft Sans Serif"/>
              </a:rPr>
              <a:t>eso</a:t>
            </a:r>
            <a:r>
              <a:rPr lang="es-ES" spc="-90" dirty="0">
                <a:latin typeface="Georgia" pitchFamily="18" charset="0"/>
                <a:cs typeface="Microsoft Sans Serif"/>
              </a:rPr>
              <a:t>r</a:t>
            </a:r>
            <a:r>
              <a:rPr lang="es-ES" spc="-145" dirty="0">
                <a:latin typeface="Georgia" pitchFamily="18" charset="0"/>
                <a:cs typeface="Microsoft Sans Serif"/>
              </a:rPr>
              <a:t>io</a:t>
            </a:r>
            <a:r>
              <a:rPr lang="es-ES" spc="-175" dirty="0">
                <a:latin typeface="Georgia" pitchFamily="18" charset="0"/>
                <a:cs typeface="Microsoft Sans Serif"/>
              </a:rPr>
              <a:t>s</a:t>
            </a:r>
            <a:r>
              <a:rPr lang="es-ES" spc="15" dirty="0">
                <a:latin typeface="Georgia" pitchFamily="18" charset="0"/>
                <a:cs typeface="Microsoft Sans Serif"/>
              </a:rPr>
              <a:t> </a:t>
            </a:r>
            <a:r>
              <a:rPr lang="es-ES" spc="-10" dirty="0">
                <a:latin typeface="Georgia" pitchFamily="18" charset="0"/>
                <a:cs typeface="Microsoft Sans Serif"/>
              </a:rPr>
              <a:t>pa</a:t>
            </a:r>
            <a:r>
              <a:rPr lang="es-ES" spc="-35" dirty="0">
                <a:latin typeface="Georgia" pitchFamily="18" charset="0"/>
                <a:cs typeface="Microsoft Sans Serif"/>
              </a:rPr>
              <a:t>r</a:t>
            </a:r>
            <a:r>
              <a:rPr lang="es-ES" spc="-15" dirty="0">
                <a:latin typeface="Georgia" pitchFamily="18" charset="0"/>
                <a:cs typeface="Microsoft Sans Serif"/>
              </a:rPr>
              <a:t>a</a:t>
            </a:r>
            <a:r>
              <a:rPr lang="es-ES" spc="40" dirty="0">
                <a:latin typeface="Georgia" pitchFamily="18" charset="0"/>
                <a:cs typeface="Microsoft Sans Serif"/>
              </a:rPr>
              <a:t> </a:t>
            </a:r>
            <a:r>
              <a:rPr lang="es-ES" spc="-120" dirty="0">
                <a:latin typeface="Georgia" pitchFamily="18" charset="0"/>
                <a:cs typeface="Microsoft Sans Serif"/>
              </a:rPr>
              <a:t>auto</a:t>
            </a:r>
            <a:r>
              <a:rPr lang="es-ES" spc="-215" dirty="0">
                <a:latin typeface="Georgia" pitchFamily="18" charset="0"/>
                <a:cs typeface="Microsoft Sans Serif"/>
              </a:rPr>
              <a:t>m</a:t>
            </a:r>
            <a:r>
              <a:rPr lang="es-ES" spc="-65" dirty="0">
                <a:latin typeface="Georgia" pitchFamily="18" charset="0"/>
                <a:cs typeface="Microsoft Sans Serif"/>
              </a:rPr>
              <a:t>oto</a:t>
            </a:r>
            <a:r>
              <a:rPr lang="es-ES" spc="-40" dirty="0">
                <a:latin typeface="Georgia" pitchFamily="18" charset="0"/>
                <a:cs typeface="Microsoft Sans Serif"/>
              </a:rPr>
              <a:t>r</a:t>
            </a:r>
            <a:r>
              <a:rPr lang="es-ES" spc="-215" dirty="0">
                <a:latin typeface="Georgia" pitchFamily="18" charset="0"/>
                <a:cs typeface="Microsoft Sans Serif"/>
              </a:rPr>
              <a:t>es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marL="927100" lvl="1" indent="-229235">
              <a:lnSpc>
                <a:spcPct val="100000"/>
              </a:lnSpc>
              <a:spcBef>
                <a:spcPts val="260"/>
              </a:spcBef>
              <a:buClr>
                <a:srgbClr val="7597D9"/>
              </a:buClr>
              <a:buSzPct val="73684"/>
              <a:buFont typeface="Wingdings"/>
              <a:buChar char=""/>
              <a:tabLst>
                <a:tab pos="927735" algn="l"/>
              </a:tabLst>
            </a:pPr>
            <a:r>
              <a:rPr lang="es-ES" spc="-75" dirty="0">
                <a:latin typeface="Georgia" pitchFamily="18" charset="0"/>
                <a:cs typeface="Microsoft Sans Serif"/>
              </a:rPr>
              <a:t>Materiales</a:t>
            </a:r>
            <a:r>
              <a:rPr lang="es-ES" spc="10" dirty="0">
                <a:latin typeface="Georgia" pitchFamily="18" charset="0"/>
                <a:cs typeface="Microsoft Sans Serif"/>
              </a:rPr>
              <a:t> </a:t>
            </a:r>
            <a:r>
              <a:rPr lang="es-ES" spc="-60" dirty="0">
                <a:latin typeface="Georgia" pitchFamily="18" charset="0"/>
                <a:cs typeface="Microsoft Sans Serif"/>
              </a:rPr>
              <a:t>de</a:t>
            </a:r>
            <a:r>
              <a:rPr lang="es-ES" spc="10" dirty="0">
                <a:latin typeface="Georgia" pitchFamily="18" charset="0"/>
                <a:cs typeface="Microsoft Sans Serif"/>
              </a:rPr>
              <a:t> </a:t>
            </a:r>
            <a:r>
              <a:rPr lang="es-ES" spc="-160" dirty="0">
                <a:latin typeface="Georgia" pitchFamily="18" charset="0"/>
                <a:cs typeface="Microsoft Sans Serif"/>
              </a:rPr>
              <a:t>construcción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marL="927100" lvl="1" indent="-229235">
              <a:lnSpc>
                <a:spcPct val="100000"/>
              </a:lnSpc>
              <a:spcBef>
                <a:spcPts val="280"/>
              </a:spcBef>
              <a:buClr>
                <a:srgbClr val="7597D9"/>
              </a:buClr>
              <a:buSzPct val="73684"/>
              <a:buFont typeface="Wingdings"/>
              <a:buChar char=""/>
              <a:tabLst>
                <a:tab pos="927735" algn="l"/>
              </a:tabLst>
            </a:pPr>
            <a:r>
              <a:rPr lang="es-ES" spc="-114" dirty="0">
                <a:latin typeface="Georgia" pitchFamily="18" charset="0"/>
                <a:cs typeface="Microsoft Sans Serif"/>
              </a:rPr>
              <a:t>Artículos</a:t>
            </a:r>
            <a:r>
              <a:rPr lang="es-ES" spc="5" dirty="0">
                <a:latin typeface="Georgia" pitchFamily="18" charset="0"/>
                <a:cs typeface="Microsoft Sans Serif"/>
              </a:rPr>
              <a:t> </a:t>
            </a:r>
            <a:r>
              <a:rPr lang="es-ES" spc="-15" dirty="0">
                <a:latin typeface="Georgia" pitchFamily="18" charset="0"/>
                <a:cs typeface="Microsoft Sans Serif"/>
              </a:rPr>
              <a:t>para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r>
              <a:rPr lang="es-ES" spc="-50" dirty="0">
                <a:latin typeface="Georgia" pitchFamily="18" charset="0"/>
                <a:cs typeface="Microsoft Sans Serif"/>
              </a:rPr>
              <a:t>deporte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marL="927100" lvl="1" indent="-229235">
              <a:lnSpc>
                <a:spcPct val="100000"/>
              </a:lnSpc>
              <a:spcBef>
                <a:spcPts val="275"/>
              </a:spcBef>
              <a:buClr>
                <a:srgbClr val="7597D9"/>
              </a:buClr>
              <a:buSzPct val="73684"/>
              <a:buFont typeface="Wingdings"/>
              <a:buChar char=""/>
              <a:tabLst>
                <a:tab pos="927735" algn="l"/>
              </a:tabLst>
            </a:pPr>
            <a:r>
              <a:rPr lang="es-ES" spc="-200" dirty="0">
                <a:latin typeface="Georgia" pitchFamily="18" charset="0"/>
                <a:cs typeface="Microsoft Sans Serif"/>
              </a:rPr>
              <a:t>Co</a:t>
            </a:r>
            <a:r>
              <a:rPr lang="es-ES" spc="-270" dirty="0">
                <a:latin typeface="Georgia" pitchFamily="18" charset="0"/>
                <a:cs typeface="Microsoft Sans Serif"/>
              </a:rPr>
              <a:t>m</a:t>
            </a:r>
            <a:r>
              <a:rPr lang="es-ES" spc="-175" dirty="0">
                <a:latin typeface="Georgia" pitchFamily="18" charset="0"/>
                <a:cs typeface="Microsoft Sans Serif"/>
              </a:rPr>
              <a:t>es</a:t>
            </a:r>
            <a:r>
              <a:rPr lang="es-ES" spc="-90" dirty="0">
                <a:latin typeface="Georgia" pitchFamily="18" charset="0"/>
                <a:cs typeface="Microsoft Sans Serif"/>
              </a:rPr>
              <a:t>t</a:t>
            </a:r>
            <a:r>
              <a:rPr lang="es-ES" spc="-25" dirty="0">
                <a:latin typeface="Georgia" pitchFamily="18" charset="0"/>
                <a:cs typeface="Microsoft Sans Serif"/>
              </a:rPr>
              <a:t>ib</a:t>
            </a:r>
            <a:r>
              <a:rPr lang="es-ES" spc="-10" dirty="0">
                <a:latin typeface="Georgia" pitchFamily="18" charset="0"/>
                <a:cs typeface="Microsoft Sans Serif"/>
              </a:rPr>
              <a:t>l</a:t>
            </a:r>
            <a:r>
              <a:rPr lang="es-ES" spc="-215" dirty="0">
                <a:latin typeface="Georgia" pitchFamily="18" charset="0"/>
                <a:cs typeface="Microsoft Sans Serif"/>
              </a:rPr>
              <a:t>es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r>
              <a:rPr lang="es-ES" spc="-5" dirty="0">
                <a:latin typeface="Georgia" pitchFamily="18" charset="0"/>
                <a:cs typeface="Microsoft Sans Serif"/>
              </a:rPr>
              <a:t>y</a:t>
            </a:r>
            <a:r>
              <a:rPr lang="es-ES" spc="15" dirty="0">
                <a:latin typeface="Georgia" pitchFamily="18" charset="0"/>
                <a:cs typeface="Microsoft Sans Serif"/>
              </a:rPr>
              <a:t> </a:t>
            </a:r>
            <a:r>
              <a:rPr lang="es-ES" spc="-60" dirty="0">
                <a:latin typeface="Georgia" pitchFamily="18" charset="0"/>
                <a:cs typeface="Microsoft Sans Serif"/>
              </a:rPr>
              <a:t>b</a:t>
            </a:r>
            <a:r>
              <a:rPr lang="es-ES" spc="-95" dirty="0">
                <a:latin typeface="Georgia" pitchFamily="18" charset="0"/>
                <a:cs typeface="Microsoft Sans Serif"/>
              </a:rPr>
              <a:t>e</a:t>
            </a:r>
            <a:r>
              <a:rPr lang="es-ES" spc="-75" dirty="0">
                <a:latin typeface="Georgia" pitchFamily="18" charset="0"/>
                <a:cs typeface="Microsoft Sans Serif"/>
              </a:rPr>
              <a:t>bida</a:t>
            </a:r>
            <a:r>
              <a:rPr lang="es-ES" spc="-114" dirty="0">
                <a:latin typeface="Georgia" pitchFamily="18" charset="0"/>
                <a:cs typeface="Microsoft Sans Serif"/>
              </a:rPr>
              <a:t>s,</a:t>
            </a:r>
            <a:r>
              <a:rPr lang="es-ES" spc="35" dirty="0">
                <a:latin typeface="Georgia" pitchFamily="18" charset="0"/>
                <a:cs typeface="Microsoft Sans Serif"/>
              </a:rPr>
              <a:t> </a:t>
            </a:r>
            <a:r>
              <a:rPr lang="es-ES" spc="-114" dirty="0">
                <a:latin typeface="Georgia" pitchFamily="18" charset="0"/>
                <a:cs typeface="Microsoft Sans Serif"/>
              </a:rPr>
              <a:t>etc.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7597D9"/>
              </a:buClr>
              <a:buFont typeface="Wingdings"/>
              <a:buChar char=""/>
            </a:pPr>
            <a:endParaRPr lang="es-ES" dirty="0">
              <a:latin typeface="Georgia" pitchFamily="18" charset="0"/>
              <a:cs typeface="Microsoft Sans Serif"/>
            </a:endParaRPr>
          </a:p>
          <a:p>
            <a:pPr marL="377825">
              <a:lnSpc>
                <a:spcPct val="100000"/>
              </a:lnSpc>
            </a:pPr>
            <a:r>
              <a:rPr lang="es-ES" spc="-35" dirty="0">
                <a:solidFill>
                  <a:srgbClr val="FD8537"/>
                </a:solidFill>
                <a:latin typeface="Georgia" pitchFamily="18" charset="0"/>
                <a:cs typeface="Microsoft Sans Serif"/>
              </a:rPr>
              <a:t>🞑</a:t>
            </a:r>
            <a:r>
              <a:rPr lang="es-ES" spc="340" dirty="0">
                <a:solidFill>
                  <a:srgbClr val="FD8537"/>
                </a:solidFill>
                <a:latin typeface="Georgia" pitchFamily="18" charset="0"/>
                <a:cs typeface="Microsoft Sans Serif"/>
              </a:rPr>
              <a:t> </a:t>
            </a:r>
            <a:r>
              <a:rPr lang="es-ES" spc="-135" dirty="0">
                <a:latin typeface="Georgia" pitchFamily="18" charset="0"/>
                <a:cs typeface="Microsoft Sans Serif"/>
              </a:rPr>
              <a:t>Establecimiento</a:t>
            </a:r>
            <a:r>
              <a:rPr lang="es-ES" spc="35" dirty="0">
                <a:latin typeface="Georgia" pitchFamily="18" charset="0"/>
                <a:cs typeface="Microsoft Sans Serif"/>
              </a:rPr>
              <a:t> </a:t>
            </a:r>
            <a:r>
              <a:rPr lang="es-ES" spc="-120" dirty="0">
                <a:latin typeface="Georgia" pitchFamily="18" charset="0"/>
                <a:cs typeface="Microsoft Sans Serif"/>
              </a:rPr>
              <a:t>que</a:t>
            </a:r>
            <a:r>
              <a:rPr lang="es-ES" spc="35" dirty="0">
                <a:latin typeface="Georgia" pitchFamily="18" charset="0"/>
                <a:cs typeface="Microsoft Sans Serif"/>
              </a:rPr>
              <a:t> </a:t>
            </a:r>
            <a:r>
              <a:rPr lang="es-ES" spc="-215" dirty="0">
                <a:latin typeface="Georgia" pitchFamily="18" charset="0"/>
                <a:cs typeface="Microsoft Sans Serif"/>
              </a:rPr>
              <a:t>se</a:t>
            </a:r>
            <a:r>
              <a:rPr lang="es-ES" spc="35" dirty="0">
                <a:latin typeface="Georgia" pitchFamily="18" charset="0"/>
                <a:cs typeface="Microsoft Sans Serif"/>
              </a:rPr>
              <a:t> </a:t>
            </a:r>
            <a:r>
              <a:rPr lang="es-ES" spc="-95" dirty="0">
                <a:latin typeface="Georgia" pitchFamily="18" charset="0"/>
                <a:cs typeface="Microsoft Sans Serif"/>
              </a:rPr>
              <a:t>individualicen</a:t>
            </a:r>
            <a:r>
              <a:rPr lang="es-ES" spc="40" dirty="0">
                <a:latin typeface="Georgia" pitchFamily="18" charset="0"/>
                <a:cs typeface="Microsoft Sans Serif"/>
              </a:rPr>
              <a:t> </a:t>
            </a:r>
            <a:r>
              <a:rPr lang="es-ES" spc="-190" dirty="0">
                <a:latin typeface="Georgia" pitchFamily="18" charset="0"/>
                <a:cs typeface="Microsoft Sans Serif"/>
              </a:rPr>
              <a:t>con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r>
              <a:rPr lang="es-ES" spc="-15" dirty="0">
                <a:latin typeface="Georgia" pitchFamily="18" charset="0"/>
                <a:cs typeface="Microsoft Sans Serif"/>
              </a:rPr>
              <a:t>la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r>
              <a:rPr lang="es-ES" spc="-140" dirty="0">
                <a:latin typeface="Georgia" pitchFamily="18" charset="0"/>
                <a:cs typeface="Microsoft Sans Serif"/>
              </a:rPr>
              <a:t>denominación</a:t>
            </a:r>
            <a:r>
              <a:rPr lang="es-ES" spc="50" dirty="0">
                <a:latin typeface="Georgia" pitchFamily="18" charset="0"/>
                <a:cs typeface="Microsoft Sans Serif"/>
              </a:rPr>
              <a:t> </a:t>
            </a:r>
            <a:r>
              <a:rPr lang="es-ES" spc="-80" dirty="0">
                <a:latin typeface="Georgia" pitchFamily="18" charset="0"/>
                <a:cs typeface="Microsoft Sans Serif"/>
              </a:rPr>
              <a:t>de: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marL="927100" lvl="1" indent="-229235">
              <a:lnSpc>
                <a:spcPct val="100000"/>
              </a:lnSpc>
              <a:spcBef>
                <a:spcPts val="275"/>
              </a:spcBef>
              <a:buClr>
                <a:srgbClr val="7597D9"/>
              </a:buClr>
              <a:buSzPct val="73684"/>
              <a:buFont typeface="Wingdings"/>
              <a:buChar char=""/>
              <a:tabLst>
                <a:tab pos="927735" algn="l"/>
              </a:tabLst>
            </a:pPr>
            <a:r>
              <a:rPr lang="es-ES" spc="-100" dirty="0">
                <a:latin typeface="Georgia" pitchFamily="18" charset="0"/>
                <a:cs typeface="Microsoft Sans Serif"/>
              </a:rPr>
              <a:t>Librerías,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75" dirty="0">
                <a:latin typeface="Georgia" pitchFamily="18" charset="0"/>
                <a:cs typeface="Microsoft Sans Serif"/>
              </a:rPr>
              <a:t>cigarrerías,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r>
              <a:rPr lang="es-ES" spc="-95" dirty="0">
                <a:latin typeface="Georgia" pitchFamily="18" charset="0"/>
                <a:cs typeface="Microsoft Sans Serif"/>
              </a:rPr>
              <a:t>bazares,</a:t>
            </a:r>
            <a:r>
              <a:rPr lang="es-ES" spc="40" dirty="0">
                <a:latin typeface="Georgia" pitchFamily="18" charset="0"/>
                <a:cs typeface="Microsoft Sans Serif"/>
              </a:rPr>
              <a:t> </a:t>
            </a:r>
            <a:r>
              <a:rPr lang="es-ES" spc="-105" dirty="0">
                <a:latin typeface="Georgia" pitchFamily="18" charset="0"/>
                <a:cs typeface="Microsoft Sans Serif"/>
              </a:rPr>
              <a:t>jugueterías,</a:t>
            </a:r>
            <a:r>
              <a:rPr lang="es-ES" spc="45" dirty="0">
                <a:latin typeface="Georgia" pitchFamily="18" charset="0"/>
                <a:cs typeface="Microsoft Sans Serif"/>
              </a:rPr>
              <a:t> </a:t>
            </a:r>
            <a:r>
              <a:rPr lang="es-ES" spc="-70" dirty="0">
                <a:latin typeface="Georgia" pitchFamily="18" charset="0"/>
                <a:cs typeface="Microsoft Sans Serif"/>
              </a:rPr>
              <a:t>fruterías,</a:t>
            </a:r>
            <a:r>
              <a:rPr lang="es-ES" spc="35" dirty="0">
                <a:latin typeface="Georgia" pitchFamily="18" charset="0"/>
                <a:cs typeface="Microsoft Sans Serif"/>
              </a:rPr>
              <a:t> </a:t>
            </a:r>
            <a:r>
              <a:rPr lang="es-ES" spc="-95" dirty="0">
                <a:latin typeface="Georgia" pitchFamily="18" charset="0"/>
                <a:cs typeface="Microsoft Sans Serif"/>
              </a:rPr>
              <a:t>verdulerías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marL="927100" lvl="1" indent="-229235">
              <a:lnSpc>
                <a:spcPct val="100000"/>
              </a:lnSpc>
              <a:spcBef>
                <a:spcPts val="280"/>
              </a:spcBef>
              <a:buClr>
                <a:srgbClr val="7597D9"/>
              </a:buClr>
              <a:buSzPct val="73684"/>
              <a:buFont typeface="Wingdings"/>
              <a:buChar char=""/>
              <a:tabLst>
                <a:tab pos="927735" algn="l"/>
              </a:tabLst>
            </a:pPr>
            <a:r>
              <a:rPr lang="es-ES" spc="-120" dirty="0">
                <a:latin typeface="Georgia" pitchFamily="18" charset="0"/>
                <a:cs typeface="Microsoft Sans Serif"/>
              </a:rPr>
              <a:t>Pinturerías,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r>
              <a:rPr lang="es-ES" spc="-60" dirty="0">
                <a:latin typeface="Georgia" pitchFamily="18" charset="0"/>
                <a:cs typeface="Microsoft Sans Serif"/>
              </a:rPr>
              <a:t>ferreterías,</a:t>
            </a:r>
            <a:r>
              <a:rPr lang="es-ES" spc="30" dirty="0">
                <a:latin typeface="Georgia" pitchFamily="18" charset="0"/>
                <a:cs typeface="Microsoft Sans Serif"/>
              </a:rPr>
              <a:t> </a:t>
            </a:r>
            <a:r>
              <a:rPr lang="es-ES" spc="-105" dirty="0">
                <a:latin typeface="Georgia" pitchFamily="18" charset="0"/>
                <a:cs typeface="Microsoft Sans Serif"/>
              </a:rPr>
              <a:t>Mueblerías,</a:t>
            </a:r>
            <a:r>
              <a:rPr lang="es-ES" spc="30" dirty="0">
                <a:latin typeface="Georgia" pitchFamily="18" charset="0"/>
                <a:cs typeface="Microsoft Sans Serif"/>
              </a:rPr>
              <a:t> </a:t>
            </a:r>
            <a:r>
              <a:rPr lang="es-ES" spc="-135" dirty="0">
                <a:latin typeface="Georgia" pitchFamily="18" charset="0"/>
                <a:cs typeface="Microsoft Sans Serif"/>
              </a:rPr>
              <a:t>Supermercados,</a:t>
            </a:r>
            <a:r>
              <a:rPr lang="es-ES" spc="50" dirty="0">
                <a:latin typeface="Georgia" pitchFamily="18" charset="0"/>
                <a:cs typeface="Microsoft Sans Serif"/>
              </a:rPr>
              <a:t> </a:t>
            </a:r>
            <a:r>
              <a:rPr lang="es-ES" spc="-130" dirty="0">
                <a:latin typeface="Georgia" pitchFamily="18" charset="0"/>
                <a:cs typeface="Microsoft Sans Serif"/>
              </a:rPr>
              <a:t>Autoservicios,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r>
              <a:rPr lang="es-ES" spc="-114" dirty="0">
                <a:latin typeface="Georgia" pitchFamily="18" charset="0"/>
                <a:cs typeface="Microsoft Sans Serif"/>
              </a:rPr>
              <a:t>etc.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7597D9"/>
              </a:buClr>
              <a:buFont typeface="Wingdings"/>
              <a:buChar char=""/>
            </a:pPr>
            <a:endParaRPr lang="es-ES" dirty="0">
              <a:latin typeface="Georgia" pitchFamily="18" charset="0"/>
              <a:cs typeface="Microsoft Sans Serif"/>
            </a:endParaRPr>
          </a:p>
          <a:p>
            <a:pPr marL="377825">
              <a:lnSpc>
                <a:spcPct val="100000"/>
              </a:lnSpc>
            </a:pPr>
            <a:r>
              <a:rPr lang="es-ES" spc="-35" dirty="0">
                <a:solidFill>
                  <a:srgbClr val="FD8537"/>
                </a:solidFill>
                <a:latin typeface="Georgia" pitchFamily="18" charset="0"/>
                <a:cs typeface="Microsoft Sans Serif"/>
              </a:rPr>
              <a:t>🞑</a:t>
            </a:r>
            <a:r>
              <a:rPr lang="es-ES" spc="295" dirty="0">
                <a:solidFill>
                  <a:srgbClr val="FD8537"/>
                </a:solidFill>
                <a:latin typeface="Georgia" pitchFamily="18" charset="0"/>
                <a:cs typeface="Microsoft Sans Serif"/>
              </a:rPr>
              <a:t> </a:t>
            </a:r>
            <a:r>
              <a:rPr lang="es-ES" spc="-90" dirty="0">
                <a:latin typeface="Georgia" pitchFamily="18" charset="0"/>
                <a:cs typeface="Microsoft Sans Serif"/>
              </a:rPr>
              <a:t>Actividades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70" dirty="0">
                <a:latin typeface="Georgia" pitchFamily="18" charset="0"/>
                <a:cs typeface="Microsoft Sans Serif"/>
              </a:rPr>
              <a:t>afectadas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65" dirty="0">
                <a:latin typeface="Georgia" pitchFamily="18" charset="0"/>
                <a:cs typeface="Microsoft Sans Serif"/>
              </a:rPr>
              <a:t>a: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marL="927100" marR="5080" lvl="1" indent="-228600">
              <a:lnSpc>
                <a:spcPts val="2050"/>
              </a:lnSpc>
              <a:spcBef>
                <a:spcPts val="535"/>
              </a:spcBef>
              <a:buClr>
                <a:srgbClr val="7597D9"/>
              </a:buClr>
              <a:buSzPct val="73684"/>
              <a:buFont typeface="Wingdings"/>
              <a:buChar char=""/>
              <a:tabLst>
                <a:tab pos="927735" algn="l"/>
              </a:tabLst>
            </a:pPr>
            <a:r>
              <a:rPr lang="es-ES" spc="-140" dirty="0">
                <a:latin typeface="Georgia" pitchFamily="18" charset="0"/>
                <a:cs typeface="Microsoft Sans Serif"/>
              </a:rPr>
              <a:t>Financieras</a:t>
            </a:r>
            <a:r>
              <a:rPr lang="es-ES" spc="45" dirty="0">
                <a:latin typeface="Georgia" pitchFamily="18" charset="0"/>
                <a:cs typeface="Microsoft Sans Serif"/>
              </a:rPr>
              <a:t> </a:t>
            </a:r>
            <a:r>
              <a:rPr lang="es-ES" spc="-5" dirty="0">
                <a:latin typeface="Georgia" pitchFamily="18" charset="0"/>
                <a:cs typeface="Microsoft Sans Serif"/>
              </a:rPr>
              <a:t>y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60" dirty="0">
                <a:latin typeface="Georgia" pitchFamily="18" charset="0"/>
                <a:cs typeface="Microsoft Sans Serif"/>
              </a:rPr>
              <a:t>de</a:t>
            </a:r>
            <a:r>
              <a:rPr lang="es-ES" spc="40" dirty="0">
                <a:latin typeface="Georgia" pitchFamily="18" charset="0"/>
                <a:cs typeface="Microsoft Sans Serif"/>
              </a:rPr>
              <a:t> </a:t>
            </a:r>
            <a:r>
              <a:rPr lang="es-ES" spc="-85" dirty="0">
                <a:latin typeface="Georgia" pitchFamily="18" charset="0"/>
                <a:cs typeface="Microsoft Sans Serif"/>
              </a:rPr>
              <a:t>crédito,</a:t>
            </a:r>
            <a:r>
              <a:rPr lang="es-ES" spc="5" dirty="0">
                <a:latin typeface="Georgia" pitchFamily="18" charset="0"/>
                <a:cs typeface="Microsoft Sans Serif"/>
              </a:rPr>
              <a:t> </a:t>
            </a:r>
            <a:r>
              <a:rPr lang="es-ES" spc="-120" dirty="0">
                <a:latin typeface="Georgia" pitchFamily="18" charset="0"/>
                <a:cs typeface="Microsoft Sans Serif"/>
              </a:rPr>
              <a:t>Venta</a:t>
            </a:r>
            <a:r>
              <a:rPr lang="es-ES" spc="45" dirty="0">
                <a:latin typeface="Georgia" pitchFamily="18" charset="0"/>
                <a:cs typeface="Microsoft Sans Serif"/>
              </a:rPr>
              <a:t> </a:t>
            </a:r>
            <a:r>
              <a:rPr lang="es-ES" spc="-60" dirty="0">
                <a:latin typeface="Georgia" pitchFamily="18" charset="0"/>
                <a:cs typeface="Microsoft Sans Serif"/>
              </a:rPr>
              <a:t>de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114" dirty="0">
                <a:latin typeface="Georgia" pitchFamily="18" charset="0"/>
                <a:cs typeface="Microsoft Sans Serif"/>
              </a:rPr>
              <a:t>terrenos,</a:t>
            </a:r>
            <a:r>
              <a:rPr lang="es-ES" spc="30" dirty="0">
                <a:latin typeface="Georgia" pitchFamily="18" charset="0"/>
                <a:cs typeface="Microsoft Sans Serif"/>
              </a:rPr>
              <a:t> </a:t>
            </a:r>
            <a:r>
              <a:rPr lang="es-ES" spc="-125" dirty="0">
                <a:latin typeface="Georgia" pitchFamily="18" charset="0"/>
                <a:cs typeface="Microsoft Sans Serif"/>
              </a:rPr>
              <a:t>agencias</a:t>
            </a:r>
            <a:r>
              <a:rPr lang="es-ES" spc="40" dirty="0">
                <a:latin typeface="Georgia" pitchFamily="18" charset="0"/>
                <a:cs typeface="Microsoft Sans Serif"/>
              </a:rPr>
              <a:t> </a:t>
            </a:r>
            <a:r>
              <a:rPr lang="es-ES" spc="-60" dirty="0">
                <a:latin typeface="Georgia" pitchFamily="18" charset="0"/>
                <a:cs typeface="Microsoft Sans Serif"/>
              </a:rPr>
              <a:t>de</a:t>
            </a:r>
            <a:r>
              <a:rPr lang="es-ES" spc="35" dirty="0">
                <a:latin typeface="Georgia" pitchFamily="18" charset="0"/>
                <a:cs typeface="Microsoft Sans Serif"/>
              </a:rPr>
              <a:t> </a:t>
            </a:r>
            <a:r>
              <a:rPr lang="es-ES" spc="-55" dirty="0">
                <a:latin typeface="Georgia" pitchFamily="18" charset="0"/>
                <a:cs typeface="Microsoft Sans Serif"/>
              </a:rPr>
              <a:t>viaje</a:t>
            </a:r>
            <a:r>
              <a:rPr lang="es-ES" spc="30" dirty="0">
                <a:latin typeface="Georgia" pitchFamily="18" charset="0"/>
                <a:cs typeface="Microsoft Sans Serif"/>
              </a:rPr>
              <a:t> </a:t>
            </a:r>
            <a:r>
              <a:rPr lang="es-ES" spc="-5" dirty="0">
                <a:latin typeface="Georgia" pitchFamily="18" charset="0"/>
                <a:cs typeface="Microsoft Sans Serif"/>
              </a:rPr>
              <a:t>y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150" dirty="0">
                <a:latin typeface="Georgia" pitchFamily="18" charset="0"/>
                <a:cs typeface="Microsoft Sans Serif"/>
              </a:rPr>
              <a:t>turismo, </a:t>
            </a:r>
            <a:r>
              <a:rPr lang="es-ES" spc="-490" dirty="0">
                <a:latin typeface="Georgia" pitchFamily="18" charset="0"/>
                <a:cs typeface="Microsoft Sans Serif"/>
              </a:rPr>
              <a:t> </a:t>
            </a:r>
            <a:r>
              <a:rPr lang="es-ES" spc="-180" dirty="0">
                <a:latin typeface="Georgia" pitchFamily="18" charset="0"/>
                <a:cs typeface="Microsoft Sans Serif"/>
              </a:rPr>
              <a:t>casas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60" dirty="0">
                <a:latin typeface="Georgia" pitchFamily="18" charset="0"/>
                <a:cs typeface="Microsoft Sans Serif"/>
              </a:rPr>
              <a:t>de</a:t>
            </a:r>
            <a:r>
              <a:rPr lang="es-ES" spc="35" dirty="0">
                <a:latin typeface="Georgia" pitchFamily="18" charset="0"/>
                <a:cs typeface="Microsoft Sans Serif"/>
              </a:rPr>
              <a:t> </a:t>
            </a:r>
            <a:r>
              <a:rPr lang="es-ES" spc="65" dirty="0">
                <a:latin typeface="Georgia" pitchFamily="18" charset="0"/>
                <a:cs typeface="Microsoft Sans Serif"/>
              </a:rPr>
              <a:t>f</a:t>
            </a:r>
            <a:r>
              <a:rPr lang="es-ES" spc="-55" dirty="0">
                <a:latin typeface="Georgia" pitchFamily="18" charset="0"/>
                <a:cs typeface="Microsoft Sans Serif"/>
              </a:rPr>
              <a:t>otog</a:t>
            </a:r>
            <a:r>
              <a:rPr lang="es-ES" spc="-60" dirty="0">
                <a:latin typeface="Georgia" pitchFamily="18" charset="0"/>
                <a:cs typeface="Microsoft Sans Serif"/>
              </a:rPr>
              <a:t>r</a:t>
            </a:r>
            <a:r>
              <a:rPr lang="es-ES" spc="25" dirty="0">
                <a:latin typeface="Georgia" pitchFamily="18" charset="0"/>
                <a:cs typeface="Microsoft Sans Serif"/>
              </a:rPr>
              <a:t>af</a:t>
            </a:r>
            <a:r>
              <a:rPr lang="es-ES" spc="20" dirty="0">
                <a:latin typeface="Georgia" pitchFamily="18" charset="0"/>
                <a:cs typeface="Microsoft Sans Serif"/>
              </a:rPr>
              <a:t>í</a:t>
            </a:r>
            <a:r>
              <a:rPr lang="es-ES" spc="-65" dirty="0">
                <a:latin typeface="Georgia" pitchFamily="18" charset="0"/>
                <a:cs typeface="Microsoft Sans Serif"/>
              </a:rPr>
              <a:t>a,</a:t>
            </a:r>
            <a:r>
              <a:rPr lang="es-ES" spc="35" dirty="0">
                <a:latin typeface="Georgia" pitchFamily="18" charset="0"/>
                <a:cs typeface="Microsoft Sans Serif"/>
              </a:rPr>
              <a:t> </a:t>
            </a:r>
            <a:r>
              <a:rPr lang="es-ES" spc="-160" dirty="0">
                <a:latin typeface="Georgia" pitchFamily="18" charset="0"/>
                <a:cs typeface="Microsoft Sans Serif"/>
              </a:rPr>
              <a:t>v</a:t>
            </a:r>
            <a:r>
              <a:rPr lang="es-ES" spc="-90" dirty="0">
                <a:latin typeface="Georgia" pitchFamily="18" charset="0"/>
                <a:cs typeface="Microsoft Sans Serif"/>
              </a:rPr>
              <a:t>enta</a:t>
            </a:r>
            <a:r>
              <a:rPr lang="es-ES" spc="30" dirty="0">
                <a:latin typeface="Georgia" pitchFamily="18" charset="0"/>
                <a:cs typeface="Microsoft Sans Serif"/>
              </a:rPr>
              <a:t> </a:t>
            </a:r>
            <a:r>
              <a:rPr lang="es-ES" spc="-60" dirty="0">
                <a:latin typeface="Georgia" pitchFamily="18" charset="0"/>
                <a:cs typeface="Microsoft Sans Serif"/>
              </a:rPr>
              <a:t>de</a:t>
            </a:r>
            <a:r>
              <a:rPr lang="es-ES" spc="30" dirty="0">
                <a:latin typeface="Georgia" pitchFamily="18" charset="0"/>
                <a:cs typeface="Microsoft Sans Serif"/>
              </a:rPr>
              <a:t> </a:t>
            </a:r>
            <a:r>
              <a:rPr lang="es-ES" spc="25" dirty="0">
                <a:latin typeface="Georgia" pitchFamily="18" charset="0"/>
                <a:cs typeface="Microsoft Sans Serif"/>
              </a:rPr>
              <a:t>al</a:t>
            </a:r>
            <a:r>
              <a:rPr lang="es-ES" spc="20" dirty="0">
                <a:latin typeface="Georgia" pitchFamily="18" charset="0"/>
                <a:cs typeface="Microsoft Sans Serif"/>
              </a:rPr>
              <a:t>f</a:t>
            </a:r>
            <a:r>
              <a:rPr lang="es-ES" spc="-40" dirty="0">
                <a:latin typeface="Georgia" pitchFamily="18" charset="0"/>
                <a:cs typeface="Microsoft Sans Serif"/>
              </a:rPr>
              <a:t>ajo</a:t>
            </a:r>
            <a:r>
              <a:rPr lang="es-ES" spc="-25" dirty="0">
                <a:latin typeface="Georgia" pitchFamily="18" charset="0"/>
                <a:cs typeface="Microsoft Sans Serif"/>
              </a:rPr>
              <a:t>r</a:t>
            </a:r>
            <a:r>
              <a:rPr lang="es-ES" spc="-225" dirty="0">
                <a:latin typeface="Georgia" pitchFamily="18" charset="0"/>
                <a:cs typeface="Microsoft Sans Serif"/>
              </a:rPr>
              <a:t>e</a:t>
            </a:r>
            <a:r>
              <a:rPr lang="es-ES" spc="-240" dirty="0">
                <a:latin typeface="Georgia" pitchFamily="18" charset="0"/>
                <a:cs typeface="Microsoft Sans Serif"/>
              </a:rPr>
              <a:t>s</a:t>
            </a:r>
            <a:r>
              <a:rPr lang="es-ES" spc="-114" dirty="0">
                <a:latin typeface="Georgia" pitchFamily="18" charset="0"/>
                <a:cs typeface="Microsoft Sans Serif"/>
              </a:rPr>
              <a:t>,</a:t>
            </a:r>
            <a:r>
              <a:rPr lang="es-ES" spc="15" dirty="0">
                <a:latin typeface="Georgia" pitchFamily="18" charset="0"/>
                <a:cs typeface="Microsoft Sans Serif"/>
              </a:rPr>
              <a:t> </a:t>
            </a:r>
            <a:r>
              <a:rPr lang="es-ES" spc="-114" dirty="0">
                <a:latin typeface="Georgia" pitchFamily="18" charset="0"/>
                <a:cs typeface="Microsoft Sans Serif"/>
              </a:rPr>
              <a:t>etc.</a:t>
            </a:r>
            <a:endParaRPr lang="es-ES" dirty="0">
              <a:latin typeface="Georgia" pitchFamily="18" charset="0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71808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800" b="1" dirty="0">
                <a:latin typeface="Georgia" pitchFamily="18" charset="0"/>
              </a:rPr>
              <a:t>Categorización del Personal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973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5" indent="-287655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q"/>
              <a:tabLst>
                <a:tab pos="1096010" algn="l"/>
              </a:tabLst>
            </a:pPr>
            <a:r>
              <a:rPr lang="es-ES" i="1" u="heavy" spc="-229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Maestra</a:t>
            </a:r>
            <a:r>
              <a:rPr lang="es-ES" i="1" u="heavy" spc="-254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n</a:t>
            </a:r>
            <a:r>
              <a:rPr lang="es-ES" i="1" u="heavy" spc="-195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z</a:t>
            </a:r>
            <a:r>
              <a:rPr lang="es-ES" i="1" u="heavy" spc="-175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a</a:t>
            </a:r>
            <a:r>
              <a:rPr lang="es-ES" i="1" u="heavy" spc="10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 </a:t>
            </a:r>
            <a:r>
              <a:rPr lang="es-ES" i="1" u="heavy" spc="-195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y</a:t>
            </a:r>
            <a:r>
              <a:rPr lang="es-ES" i="1" u="heavy" spc="-15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 </a:t>
            </a:r>
            <a:r>
              <a:rPr lang="es-ES" i="1" u="heavy" spc="-340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se</a:t>
            </a:r>
            <a:r>
              <a:rPr lang="es-ES" i="1" u="heavy" spc="-160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r</a:t>
            </a:r>
            <a:r>
              <a:rPr lang="es-ES" i="1" u="heavy" spc="-204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vicio</a:t>
            </a:r>
            <a:r>
              <a:rPr lang="es-ES" i="1" u="heavy" spc="-250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s</a:t>
            </a:r>
            <a:r>
              <a:rPr lang="es-ES" i="1" u="heavy" spc="-25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:</a:t>
            </a:r>
            <a:endParaRPr lang="es-ES" dirty="0">
              <a:latin typeface="Georgia" pitchFamily="18" charset="0"/>
              <a:cs typeface="Arial"/>
            </a:endParaRPr>
          </a:p>
          <a:p>
            <a:pPr marL="1322705" marR="5715" lvl="1" indent="-285750">
              <a:lnSpc>
                <a:spcPts val="2350"/>
              </a:lnSpc>
              <a:spcBef>
                <a:spcPts val="525"/>
              </a:spcBef>
              <a:buFont typeface="Wingdings" pitchFamily="2" charset="2"/>
              <a:buChar char="q"/>
              <a:tabLst>
                <a:tab pos="1266190" algn="l"/>
                <a:tab pos="3192145" algn="l"/>
                <a:tab pos="6845934" algn="l"/>
              </a:tabLst>
            </a:pPr>
            <a:r>
              <a:rPr lang="es-ES" spc="-140" dirty="0">
                <a:latin typeface="Georgia" pitchFamily="18" charset="0"/>
                <a:cs typeface="Microsoft Sans Serif"/>
              </a:rPr>
              <a:t>Realiza</a:t>
            </a:r>
            <a:r>
              <a:rPr lang="es-ES" spc="459" dirty="0">
                <a:latin typeface="Georgia" pitchFamily="18" charset="0"/>
                <a:cs typeface="Microsoft Sans Serif"/>
              </a:rPr>
              <a:t> </a:t>
            </a:r>
            <a:r>
              <a:rPr lang="es-ES" spc="-100" dirty="0">
                <a:latin typeface="Georgia" pitchFamily="18" charset="0"/>
                <a:cs typeface="Microsoft Sans Serif"/>
              </a:rPr>
              <a:t>tareas  </a:t>
            </a:r>
            <a:r>
              <a:rPr lang="es-ES" spc="-80" dirty="0">
                <a:latin typeface="Georgia" pitchFamily="18" charset="0"/>
                <a:cs typeface="Microsoft Sans Serif"/>
              </a:rPr>
              <a:t>de</a:t>
            </a:r>
            <a:r>
              <a:rPr lang="es-ES" spc="375" dirty="0">
                <a:latin typeface="Georgia" pitchFamily="18" charset="0"/>
                <a:cs typeface="Microsoft Sans Serif"/>
              </a:rPr>
              <a:t> </a:t>
            </a:r>
            <a:r>
              <a:rPr lang="es-ES" spc="-175" dirty="0">
                <a:latin typeface="Georgia" pitchFamily="18" charset="0"/>
                <a:cs typeface="Microsoft Sans Serif"/>
              </a:rPr>
              <a:t>aseo</a:t>
            </a:r>
            <a:r>
              <a:rPr lang="es-ES" spc="365" dirty="0">
                <a:latin typeface="Georgia" pitchFamily="18" charset="0"/>
                <a:cs typeface="Microsoft Sans Serif"/>
              </a:rPr>
              <a:t> </a:t>
            </a:r>
            <a:r>
              <a:rPr lang="es-ES" spc="-60" dirty="0">
                <a:latin typeface="Georgia" pitchFamily="18" charset="0"/>
                <a:cs typeface="Microsoft Sans Serif"/>
              </a:rPr>
              <a:t>del</a:t>
            </a:r>
            <a:r>
              <a:rPr lang="es-ES" spc="370" dirty="0">
                <a:latin typeface="Georgia" pitchFamily="18" charset="0"/>
                <a:cs typeface="Microsoft Sans Serif"/>
              </a:rPr>
              <a:t> </a:t>
            </a:r>
            <a:r>
              <a:rPr lang="es-ES" spc="-140" dirty="0">
                <a:latin typeface="Georgia" pitchFamily="18" charset="0"/>
                <a:cs typeface="Microsoft Sans Serif"/>
              </a:rPr>
              <a:t>establecimiento </a:t>
            </a:r>
            <a:r>
              <a:rPr lang="es-ES" spc="-135" dirty="0">
                <a:latin typeface="Georgia" pitchFamily="18" charset="0"/>
                <a:cs typeface="Microsoft Sans Serif"/>
              </a:rPr>
              <a:t>o</a:t>
            </a:r>
            <a:r>
              <a:rPr lang="es-ES" spc="275" dirty="0">
                <a:latin typeface="Georgia" pitchFamily="18" charset="0"/>
                <a:cs typeface="Microsoft Sans Serif"/>
              </a:rPr>
              <a:t> </a:t>
            </a:r>
            <a:r>
              <a:rPr lang="es-ES" spc="-190" dirty="0">
                <a:latin typeface="Georgia" pitchFamily="18" charset="0"/>
                <a:cs typeface="Microsoft Sans Serif"/>
              </a:rPr>
              <a:t>funciones </a:t>
            </a:r>
            <a:r>
              <a:rPr lang="es-ES" spc="-620" dirty="0">
                <a:latin typeface="Georgia" pitchFamily="18" charset="0"/>
                <a:cs typeface="Microsoft Sans Serif"/>
              </a:rPr>
              <a:t> </a:t>
            </a:r>
            <a:r>
              <a:rPr lang="es-ES" spc="-100" dirty="0">
                <a:latin typeface="Georgia" pitchFamily="18" charset="0"/>
                <a:cs typeface="Microsoft Sans Serif"/>
              </a:rPr>
              <a:t>primarias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</a:p>
          <a:p>
            <a:pPr marL="1322705" marR="5715" lvl="1" indent="-285750">
              <a:lnSpc>
                <a:spcPts val="2350"/>
              </a:lnSpc>
              <a:spcBef>
                <a:spcPts val="525"/>
              </a:spcBef>
              <a:buFont typeface="Wingdings" pitchFamily="2" charset="2"/>
              <a:buChar char="q"/>
              <a:tabLst>
                <a:tab pos="1266190" algn="l"/>
                <a:tab pos="3192145" algn="l"/>
                <a:tab pos="6845934" algn="l"/>
              </a:tabLst>
            </a:pPr>
            <a:r>
              <a:rPr lang="es-ES" spc="25" dirty="0">
                <a:latin typeface="Georgia" pitchFamily="18" charset="0"/>
                <a:cs typeface="Microsoft Sans Serif"/>
              </a:rPr>
              <a:t>    </a:t>
            </a:r>
            <a:r>
              <a:rPr lang="es-ES" spc="-135" dirty="0">
                <a:latin typeface="Georgia" pitchFamily="18" charset="0"/>
                <a:cs typeface="Microsoft Sans Serif"/>
              </a:rPr>
              <a:t>o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100" dirty="0">
                <a:latin typeface="Georgia" pitchFamily="18" charset="0"/>
                <a:cs typeface="Microsoft Sans Serif"/>
              </a:rPr>
              <a:t>tareas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r>
              <a:rPr lang="es-ES" spc="-110" dirty="0">
                <a:latin typeface="Georgia" pitchFamily="18" charset="0"/>
                <a:cs typeface="Microsoft Sans Serif"/>
              </a:rPr>
              <a:t>varias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240" dirty="0">
                <a:latin typeface="Georgia" pitchFamily="18" charset="0"/>
                <a:cs typeface="Microsoft Sans Serif"/>
              </a:rPr>
              <a:t>sin</a:t>
            </a:r>
            <a:r>
              <a:rPr lang="es-ES" spc="15" dirty="0">
                <a:latin typeface="Georgia" pitchFamily="18" charset="0"/>
                <a:cs typeface="Microsoft Sans Serif"/>
              </a:rPr>
              <a:t> </a:t>
            </a:r>
            <a:r>
              <a:rPr lang="es-ES" spc="-105" dirty="0">
                <a:latin typeface="Georgia" pitchFamily="18" charset="0"/>
                <a:cs typeface="Microsoft Sans Serif"/>
              </a:rPr>
              <a:t>afectación</a:t>
            </a:r>
            <a:r>
              <a:rPr lang="es-ES" spc="30" dirty="0">
                <a:latin typeface="Georgia" pitchFamily="18" charset="0"/>
                <a:cs typeface="Microsoft Sans Serif"/>
              </a:rPr>
              <a:t> </a:t>
            </a:r>
            <a:r>
              <a:rPr lang="es-ES" spc="-120" dirty="0">
                <a:latin typeface="Georgia" pitchFamily="18" charset="0"/>
                <a:cs typeface="Microsoft Sans Serif"/>
              </a:rPr>
              <a:t>específica.</a:t>
            </a:r>
            <a:r>
              <a:rPr lang="es-ES" spc="10" dirty="0">
                <a:latin typeface="Georgia" pitchFamily="18" charset="0"/>
                <a:cs typeface="Microsoft Sans Serif"/>
              </a:rPr>
              <a:t> 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marL="1095375" indent="-287655">
              <a:lnSpc>
                <a:spcPts val="3415"/>
              </a:lnSpc>
              <a:buFont typeface="Wingdings" pitchFamily="2" charset="2"/>
              <a:buChar char="q"/>
              <a:tabLst>
                <a:tab pos="1096010" algn="l"/>
              </a:tabLst>
            </a:pPr>
            <a:r>
              <a:rPr lang="es-ES" i="1" u="heavy" spc="-185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Administrativos:</a:t>
            </a:r>
            <a:endParaRPr lang="es-ES" dirty="0">
              <a:latin typeface="Georgia" pitchFamily="18" charset="0"/>
              <a:cs typeface="Arial"/>
            </a:endParaRPr>
          </a:p>
          <a:p>
            <a:pPr marL="1322070" lvl="1" indent="-285750">
              <a:lnSpc>
                <a:spcPts val="2725"/>
              </a:lnSpc>
              <a:spcBef>
                <a:spcPts val="5"/>
              </a:spcBef>
              <a:buFont typeface="Wingdings" pitchFamily="2" charset="2"/>
              <a:buChar char="q"/>
              <a:tabLst>
                <a:tab pos="1266190" algn="l"/>
              </a:tabLst>
            </a:pPr>
            <a:r>
              <a:rPr lang="es-ES" spc="-140" dirty="0">
                <a:latin typeface="Georgia" pitchFamily="18" charset="0"/>
                <a:cs typeface="Microsoft Sans Serif"/>
              </a:rPr>
              <a:t>Realiza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100" dirty="0">
                <a:latin typeface="Georgia" pitchFamily="18" charset="0"/>
                <a:cs typeface="Microsoft Sans Serif"/>
              </a:rPr>
              <a:t>tareas</a:t>
            </a:r>
            <a:r>
              <a:rPr lang="es-ES" spc="30" dirty="0">
                <a:latin typeface="Georgia" pitchFamily="18" charset="0"/>
                <a:cs typeface="Microsoft Sans Serif"/>
              </a:rPr>
              <a:t> </a:t>
            </a:r>
            <a:r>
              <a:rPr lang="es-ES" spc="-80" dirty="0">
                <a:latin typeface="Georgia" pitchFamily="18" charset="0"/>
                <a:cs typeface="Microsoft Sans Serif"/>
              </a:rPr>
              <a:t>de</a:t>
            </a:r>
            <a:r>
              <a:rPr lang="es-ES" spc="35" dirty="0">
                <a:latin typeface="Georgia" pitchFamily="18" charset="0"/>
                <a:cs typeface="Microsoft Sans Serif"/>
              </a:rPr>
              <a:t> </a:t>
            </a:r>
            <a:r>
              <a:rPr lang="es-ES" spc="-140" dirty="0">
                <a:latin typeface="Georgia" pitchFamily="18" charset="0"/>
                <a:cs typeface="Microsoft Sans Serif"/>
              </a:rPr>
              <a:t>administración.</a:t>
            </a:r>
            <a:r>
              <a:rPr lang="es-ES" spc="15" dirty="0">
                <a:latin typeface="Georgia" pitchFamily="18" charset="0"/>
                <a:cs typeface="Microsoft Sans Serif"/>
              </a:rPr>
              <a:t> </a:t>
            </a:r>
            <a:r>
              <a:rPr lang="es-ES" spc="-175" dirty="0">
                <a:latin typeface="Georgia" pitchFamily="18" charset="0"/>
                <a:cs typeface="Microsoft Sans Serif"/>
              </a:rPr>
              <a:t>Incluye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150" dirty="0">
                <a:latin typeface="Georgia" pitchFamily="18" charset="0"/>
                <a:cs typeface="Microsoft Sans Serif"/>
              </a:rPr>
              <a:t>cajeros.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marL="1095375" indent="-287655">
              <a:lnSpc>
                <a:spcPts val="3565"/>
              </a:lnSpc>
              <a:buFont typeface="Wingdings" pitchFamily="2" charset="2"/>
              <a:buChar char="q"/>
              <a:tabLst>
                <a:tab pos="1096010" algn="l"/>
              </a:tabLst>
            </a:pPr>
            <a:r>
              <a:rPr lang="es-ES" i="1" u="heavy" spc="-95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Auxiliar:</a:t>
            </a:r>
            <a:endParaRPr lang="es-ES" dirty="0">
              <a:latin typeface="Georgia" pitchFamily="18" charset="0"/>
              <a:cs typeface="Arial"/>
            </a:endParaRPr>
          </a:p>
          <a:p>
            <a:pPr marL="1322705" marR="5080" lvl="1" indent="-285750">
              <a:lnSpc>
                <a:spcPts val="2350"/>
              </a:lnSpc>
              <a:spcBef>
                <a:spcPts val="525"/>
              </a:spcBef>
              <a:buFont typeface="Wingdings" pitchFamily="2" charset="2"/>
              <a:buChar char="q"/>
              <a:tabLst>
                <a:tab pos="1266190" algn="l"/>
              </a:tabLst>
            </a:pPr>
            <a:r>
              <a:rPr lang="es-ES" spc="-140" dirty="0">
                <a:latin typeface="Georgia" pitchFamily="18" charset="0"/>
                <a:cs typeface="Microsoft Sans Serif"/>
              </a:rPr>
              <a:t>Realiza</a:t>
            </a:r>
            <a:r>
              <a:rPr lang="es-ES" spc="55" dirty="0">
                <a:latin typeface="Georgia" pitchFamily="18" charset="0"/>
                <a:cs typeface="Microsoft Sans Serif"/>
              </a:rPr>
              <a:t> </a:t>
            </a:r>
            <a:r>
              <a:rPr lang="es-ES" spc="-100" dirty="0">
                <a:latin typeface="Georgia" pitchFamily="18" charset="0"/>
                <a:cs typeface="Microsoft Sans Serif"/>
              </a:rPr>
              <a:t>tareas</a:t>
            </a:r>
            <a:r>
              <a:rPr lang="es-ES" spc="65" dirty="0">
                <a:latin typeface="Georgia" pitchFamily="18" charset="0"/>
                <a:cs typeface="Microsoft Sans Serif"/>
              </a:rPr>
              <a:t> </a:t>
            </a:r>
            <a:r>
              <a:rPr lang="es-ES" spc="-80" dirty="0">
                <a:latin typeface="Georgia" pitchFamily="18" charset="0"/>
                <a:cs typeface="Microsoft Sans Serif"/>
              </a:rPr>
              <a:t>de</a:t>
            </a:r>
            <a:r>
              <a:rPr lang="es-ES" spc="55" dirty="0">
                <a:latin typeface="Georgia" pitchFamily="18" charset="0"/>
                <a:cs typeface="Microsoft Sans Serif"/>
              </a:rPr>
              <a:t> </a:t>
            </a:r>
            <a:r>
              <a:rPr lang="es-ES" spc="-100" dirty="0">
                <a:latin typeface="Georgia" pitchFamily="18" charset="0"/>
                <a:cs typeface="Microsoft Sans Serif"/>
              </a:rPr>
              <a:t>reparación,</a:t>
            </a:r>
            <a:r>
              <a:rPr lang="es-ES" spc="65" dirty="0">
                <a:latin typeface="Georgia" pitchFamily="18" charset="0"/>
                <a:cs typeface="Microsoft Sans Serif"/>
              </a:rPr>
              <a:t> </a:t>
            </a:r>
            <a:r>
              <a:rPr lang="es-ES" spc="-175" dirty="0">
                <a:latin typeface="Georgia" pitchFamily="18" charset="0"/>
                <a:cs typeface="Microsoft Sans Serif"/>
              </a:rPr>
              <a:t>ejecución,</a:t>
            </a:r>
            <a:r>
              <a:rPr lang="es-ES" spc="60" dirty="0">
                <a:latin typeface="Georgia" pitchFamily="18" charset="0"/>
                <a:cs typeface="Microsoft Sans Serif"/>
              </a:rPr>
              <a:t> </a:t>
            </a:r>
            <a:r>
              <a:rPr lang="es-ES" spc="-170" dirty="0">
                <a:latin typeface="Georgia" pitchFamily="18" charset="0"/>
                <a:cs typeface="Microsoft Sans Serif"/>
              </a:rPr>
              <a:t>mantenimiento</a:t>
            </a:r>
            <a:r>
              <a:rPr lang="es-ES" spc="60" dirty="0">
                <a:latin typeface="Georgia" pitchFamily="18" charset="0"/>
                <a:cs typeface="Microsoft Sans Serif"/>
              </a:rPr>
              <a:t> </a:t>
            </a:r>
            <a:r>
              <a:rPr lang="es-ES" spc="-135" dirty="0">
                <a:latin typeface="Georgia" pitchFamily="18" charset="0"/>
                <a:cs typeface="Microsoft Sans Serif"/>
              </a:rPr>
              <a:t>o </a:t>
            </a:r>
            <a:r>
              <a:rPr lang="es-ES" spc="-620" dirty="0">
                <a:latin typeface="Georgia" pitchFamily="18" charset="0"/>
                <a:cs typeface="Microsoft Sans Serif"/>
              </a:rPr>
              <a:t> </a:t>
            </a:r>
            <a:r>
              <a:rPr lang="es-ES" spc="-135" dirty="0">
                <a:latin typeface="Georgia" pitchFamily="18" charset="0"/>
                <a:cs typeface="Microsoft Sans Serif"/>
              </a:rPr>
              <a:t>transformación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80" dirty="0">
                <a:latin typeface="Georgia" pitchFamily="18" charset="0"/>
                <a:cs typeface="Microsoft Sans Serif"/>
              </a:rPr>
              <a:t>de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r>
              <a:rPr lang="es-ES" spc="-195" dirty="0">
                <a:latin typeface="Georgia" pitchFamily="18" charset="0"/>
                <a:cs typeface="Microsoft Sans Serif"/>
              </a:rPr>
              <a:t>bs.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110" dirty="0">
                <a:latin typeface="Georgia" pitchFamily="18" charset="0"/>
                <a:cs typeface="Microsoft Sans Serif"/>
              </a:rPr>
              <a:t>propios</a:t>
            </a:r>
            <a:r>
              <a:rPr lang="es-ES" spc="30" dirty="0">
                <a:latin typeface="Georgia" pitchFamily="18" charset="0"/>
                <a:cs typeface="Microsoft Sans Serif"/>
              </a:rPr>
              <a:t> </a:t>
            </a:r>
            <a:r>
              <a:rPr lang="es-ES" spc="-60" dirty="0">
                <a:latin typeface="Georgia" pitchFamily="18" charset="0"/>
                <a:cs typeface="Microsoft Sans Serif"/>
              </a:rPr>
              <a:t>del</a:t>
            </a:r>
            <a:r>
              <a:rPr lang="es-ES" spc="15" dirty="0">
                <a:latin typeface="Georgia" pitchFamily="18" charset="0"/>
                <a:cs typeface="Microsoft Sans Serif"/>
              </a:rPr>
              <a:t> </a:t>
            </a:r>
            <a:r>
              <a:rPr lang="es-ES" spc="-55" dirty="0">
                <a:latin typeface="Georgia" pitchFamily="18" charset="0"/>
                <a:cs typeface="Microsoft Sans Serif"/>
              </a:rPr>
              <a:t>giro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r>
              <a:rPr lang="es-ES" spc="-135" dirty="0">
                <a:latin typeface="Georgia" pitchFamily="18" charset="0"/>
                <a:cs typeface="Microsoft Sans Serif"/>
              </a:rPr>
              <a:t>empresario.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marL="1095375" indent="-287655">
              <a:lnSpc>
                <a:spcPts val="3415"/>
              </a:lnSpc>
              <a:buFont typeface="Wingdings" pitchFamily="2" charset="2"/>
              <a:buChar char="q"/>
              <a:tabLst>
                <a:tab pos="1096010" algn="l"/>
              </a:tabLst>
            </a:pPr>
            <a:r>
              <a:rPr lang="es-ES" i="1" u="heavy" spc="-95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Auxiliar</a:t>
            </a:r>
            <a:r>
              <a:rPr lang="es-ES" i="1" u="heavy" spc="-60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 </a:t>
            </a:r>
            <a:r>
              <a:rPr lang="es-ES" i="1" u="heavy" spc="-195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especializado:</a:t>
            </a:r>
            <a:endParaRPr lang="es-ES" dirty="0">
              <a:latin typeface="Georgia" pitchFamily="18" charset="0"/>
              <a:cs typeface="Arial"/>
            </a:endParaRPr>
          </a:p>
          <a:p>
            <a:pPr marL="1322705" marR="5715" lvl="1" indent="-285750">
              <a:lnSpc>
                <a:spcPts val="2350"/>
              </a:lnSpc>
              <a:spcBef>
                <a:spcPts val="525"/>
              </a:spcBef>
              <a:buFont typeface="Wingdings" pitchFamily="2" charset="2"/>
              <a:buChar char="q"/>
              <a:tabLst>
                <a:tab pos="1266190" algn="l"/>
              </a:tabLst>
            </a:pPr>
            <a:r>
              <a:rPr lang="es-ES" spc="-114" dirty="0">
                <a:latin typeface="Georgia" pitchFamily="18" charset="0"/>
                <a:cs typeface="Microsoft Sans Serif"/>
              </a:rPr>
              <a:t>Trabajadores</a:t>
            </a:r>
            <a:r>
              <a:rPr lang="es-ES" spc="95" dirty="0">
                <a:latin typeface="Georgia" pitchFamily="18" charset="0"/>
                <a:cs typeface="Microsoft Sans Serif"/>
              </a:rPr>
              <a:t> </a:t>
            </a:r>
            <a:r>
              <a:rPr lang="es-ES" spc="-235" dirty="0">
                <a:latin typeface="Georgia" pitchFamily="18" charset="0"/>
                <a:cs typeface="Microsoft Sans Serif"/>
              </a:rPr>
              <a:t>con</a:t>
            </a:r>
            <a:r>
              <a:rPr lang="es-ES" spc="85" dirty="0">
                <a:latin typeface="Georgia" pitchFamily="18" charset="0"/>
                <a:cs typeface="Microsoft Sans Serif"/>
              </a:rPr>
              <a:t> </a:t>
            </a:r>
            <a:r>
              <a:rPr lang="es-ES" spc="-195" dirty="0">
                <a:latin typeface="Georgia" pitchFamily="18" charset="0"/>
                <a:cs typeface="Microsoft Sans Serif"/>
              </a:rPr>
              <a:t>conocimientos</a:t>
            </a:r>
            <a:r>
              <a:rPr lang="es-ES" spc="90" dirty="0">
                <a:latin typeface="Georgia" pitchFamily="18" charset="0"/>
                <a:cs typeface="Microsoft Sans Serif"/>
              </a:rPr>
              <a:t> </a:t>
            </a:r>
            <a:r>
              <a:rPr lang="es-ES" spc="-135" dirty="0">
                <a:latin typeface="Georgia" pitchFamily="18" charset="0"/>
                <a:cs typeface="Microsoft Sans Serif"/>
              </a:rPr>
              <a:t>o</a:t>
            </a:r>
            <a:r>
              <a:rPr lang="es-ES" spc="85" dirty="0">
                <a:latin typeface="Georgia" pitchFamily="18" charset="0"/>
                <a:cs typeface="Microsoft Sans Serif"/>
              </a:rPr>
              <a:t> </a:t>
            </a:r>
            <a:r>
              <a:rPr lang="es-ES" spc="-90" dirty="0">
                <a:latin typeface="Georgia" pitchFamily="18" charset="0"/>
                <a:cs typeface="Microsoft Sans Serif"/>
              </a:rPr>
              <a:t>habilidades</a:t>
            </a:r>
            <a:r>
              <a:rPr lang="es-ES" spc="85" dirty="0">
                <a:latin typeface="Georgia" pitchFamily="18" charset="0"/>
                <a:cs typeface="Microsoft Sans Serif"/>
              </a:rPr>
              <a:t> </a:t>
            </a:r>
            <a:r>
              <a:rPr lang="es-ES" spc="-160" dirty="0">
                <a:latin typeface="Georgia" pitchFamily="18" charset="0"/>
                <a:cs typeface="Microsoft Sans Serif"/>
              </a:rPr>
              <a:t>especiales </a:t>
            </a:r>
            <a:r>
              <a:rPr lang="es-ES" spc="-625" dirty="0">
                <a:latin typeface="Georgia" pitchFamily="18" charset="0"/>
                <a:cs typeface="Microsoft Sans Serif"/>
              </a:rPr>
              <a:t> </a:t>
            </a:r>
            <a:r>
              <a:rPr lang="es-ES" spc="-145" dirty="0">
                <a:latin typeface="Georgia" pitchFamily="18" charset="0"/>
                <a:cs typeface="Microsoft Sans Serif"/>
              </a:rPr>
              <a:t>que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200" dirty="0">
                <a:latin typeface="Georgia" pitchFamily="18" charset="0"/>
                <a:cs typeface="Microsoft Sans Serif"/>
              </a:rPr>
              <a:t>hacen</a:t>
            </a:r>
            <a:r>
              <a:rPr lang="es-ES" spc="30" dirty="0">
                <a:latin typeface="Georgia" pitchFamily="18" charset="0"/>
                <a:cs typeface="Microsoft Sans Serif"/>
              </a:rPr>
              <a:t> </a:t>
            </a:r>
            <a:r>
              <a:rPr lang="es-ES" spc="-30" dirty="0">
                <a:latin typeface="Georgia" pitchFamily="18" charset="0"/>
                <a:cs typeface="Microsoft Sans Serif"/>
              </a:rPr>
              <a:t>a</a:t>
            </a:r>
            <a:r>
              <a:rPr lang="es-ES" spc="-10" dirty="0">
                <a:latin typeface="Georgia" pitchFamily="18" charset="0"/>
                <a:cs typeface="Microsoft Sans Serif"/>
              </a:rPr>
              <a:t>l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15" dirty="0">
                <a:latin typeface="Georgia" pitchFamily="18" charset="0"/>
                <a:cs typeface="Microsoft Sans Serif"/>
              </a:rPr>
              <a:t>gi</a:t>
            </a:r>
            <a:r>
              <a:rPr lang="es-ES" spc="-55" dirty="0">
                <a:latin typeface="Georgia" pitchFamily="18" charset="0"/>
                <a:cs typeface="Microsoft Sans Serif"/>
              </a:rPr>
              <a:t>r</a:t>
            </a:r>
            <a:r>
              <a:rPr lang="es-ES" spc="-135" dirty="0">
                <a:latin typeface="Georgia" pitchFamily="18" charset="0"/>
                <a:cs typeface="Microsoft Sans Serif"/>
              </a:rPr>
              <a:t>o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r>
              <a:rPr lang="es-ES" spc="-195" dirty="0">
                <a:latin typeface="Georgia" pitchFamily="18" charset="0"/>
                <a:cs typeface="Microsoft Sans Serif"/>
              </a:rPr>
              <a:t>em</a:t>
            </a:r>
            <a:r>
              <a:rPr lang="es-ES" spc="-170" dirty="0">
                <a:latin typeface="Georgia" pitchFamily="18" charset="0"/>
                <a:cs typeface="Microsoft Sans Serif"/>
              </a:rPr>
              <a:t>p</a:t>
            </a:r>
            <a:r>
              <a:rPr lang="es-ES" spc="-175" dirty="0">
                <a:latin typeface="Georgia" pitchFamily="18" charset="0"/>
                <a:cs typeface="Microsoft Sans Serif"/>
              </a:rPr>
              <a:t>re</a:t>
            </a:r>
            <a:r>
              <a:rPr lang="es-ES" spc="-190" dirty="0">
                <a:latin typeface="Georgia" pitchFamily="18" charset="0"/>
                <a:cs typeface="Microsoft Sans Serif"/>
              </a:rPr>
              <a:t>s</a:t>
            </a:r>
            <a:r>
              <a:rPr lang="es-ES" spc="-40" dirty="0">
                <a:latin typeface="Georgia" pitchFamily="18" charset="0"/>
                <a:cs typeface="Microsoft Sans Serif"/>
              </a:rPr>
              <a:t>ari</a:t>
            </a:r>
            <a:r>
              <a:rPr lang="es-ES" spc="-105" dirty="0">
                <a:latin typeface="Georgia" pitchFamily="18" charset="0"/>
                <a:cs typeface="Microsoft Sans Serif"/>
              </a:rPr>
              <a:t>o</a:t>
            </a:r>
            <a:r>
              <a:rPr lang="es-ES" spc="-145" dirty="0">
                <a:latin typeface="Georgia" pitchFamily="18" charset="0"/>
                <a:cs typeface="Microsoft Sans Serif"/>
              </a:rPr>
              <a:t>.</a:t>
            </a:r>
            <a:r>
              <a:rPr lang="es-ES" spc="20" dirty="0">
                <a:latin typeface="Georgia" pitchFamily="18" charset="0"/>
                <a:cs typeface="Microsoft Sans Serif"/>
              </a:rPr>
              <a:t> </a:t>
            </a:r>
            <a:endParaRPr lang="es-ES" dirty="0">
              <a:latin typeface="Georgia" pitchFamily="18" charset="0"/>
              <a:cs typeface="Microsoft Sans Serif"/>
            </a:endParaRPr>
          </a:p>
          <a:p>
            <a:pPr marL="1095375" indent="-287655">
              <a:lnSpc>
                <a:spcPts val="3370"/>
              </a:lnSpc>
              <a:buFont typeface="Wingdings" pitchFamily="2" charset="2"/>
              <a:buChar char="q"/>
              <a:tabLst>
                <a:tab pos="1096010" algn="l"/>
              </a:tabLst>
            </a:pPr>
            <a:r>
              <a:rPr lang="es-ES" i="1" u="heavy" spc="-254" dirty="0">
                <a:uFill>
                  <a:solidFill>
                    <a:srgbClr val="000000"/>
                  </a:solidFill>
                </a:uFill>
                <a:latin typeface="Georgia" pitchFamily="18" charset="0"/>
                <a:cs typeface="Arial"/>
              </a:rPr>
              <a:t>Ventas:</a:t>
            </a:r>
            <a:endParaRPr lang="es-ES" dirty="0">
              <a:latin typeface="Georgia" pitchFamily="18" charset="0"/>
              <a:cs typeface="Arial"/>
            </a:endParaRPr>
          </a:p>
          <a:p>
            <a:pPr marL="285750" indent="-285750">
              <a:lnSpc>
                <a:spcPts val="2950"/>
              </a:lnSpc>
              <a:buFont typeface="Wingdings" pitchFamily="2" charset="2"/>
              <a:buChar char="q"/>
              <a:tabLst>
                <a:tab pos="1036955" algn="l"/>
              </a:tabLst>
            </a:pPr>
            <a:r>
              <a:rPr lang="es-ES" spc="-145" dirty="0">
                <a:solidFill>
                  <a:srgbClr val="FFFFFF"/>
                </a:solidFill>
                <a:latin typeface="Georgia" pitchFamily="18" charset="0"/>
                <a:cs typeface="Microsoft Sans Serif"/>
              </a:rPr>
              <a:t>o	</a:t>
            </a:r>
            <a:r>
              <a:rPr lang="es-ES" dirty="0">
                <a:latin typeface="Georgia" pitchFamily="18" charset="0"/>
                <a:cs typeface="Arial MT"/>
              </a:rPr>
              <a:t>•</a:t>
            </a:r>
            <a:r>
              <a:rPr lang="es-ES" spc="285" dirty="0">
                <a:latin typeface="Georgia" pitchFamily="18" charset="0"/>
                <a:cs typeface="Arial MT"/>
              </a:rPr>
              <a:t> </a:t>
            </a:r>
            <a:r>
              <a:rPr lang="es-ES" spc="-155" dirty="0">
                <a:latin typeface="Georgia" pitchFamily="18" charset="0"/>
                <a:cs typeface="Microsoft Sans Serif"/>
              </a:rPr>
              <a:t>Realizan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r>
              <a:rPr lang="es-ES" spc="-100" dirty="0">
                <a:latin typeface="Georgia" pitchFamily="18" charset="0"/>
                <a:cs typeface="Microsoft Sans Serif"/>
              </a:rPr>
              <a:t>tareas</a:t>
            </a:r>
            <a:r>
              <a:rPr lang="es-ES" spc="30" dirty="0">
                <a:latin typeface="Georgia" pitchFamily="18" charset="0"/>
                <a:cs typeface="Microsoft Sans Serif"/>
              </a:rPr>
              <a:t> </a:t>
            </a:r>
            <a:r>
              <a:rPr lang="es-ES" spc="80" dirty="0">
                <a:latin typeface="Georgia" pitchFamily="18" charset="0"/>
                <a:cs typeface="Microsoft Sans Serif"/>
              </a:rPr>
              <a:t>y/u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r>
              <a:rPr lang="es-ES" spc="-145" dirty="0">
                <a:latin typeface="Georgia" pitchFamily="18" charset="0"/>
                <a:cs typeface="Microsoft Sans Serif"/>
              </a:rPr>
              <a:t>operaciones</a:t>
            </a:r>
            <a:r>
              <a:rPr lang="es-ES" spc="15" dirty="0">
                <a:latin typeface="Georgia" pitchFamily="18" charset="0"/>
                <a:cs typeface="Microsoft Sans Serif"/>
              </a:rPr>
              <a:t> </a:t>
            </a:r>
            <a:r>
              <a:rPr lang="es-ES" spc="-80" dirty="0">
                <a:latin typeface="Georgia" pitchFamily="18" charset="0"/>
                <a:cs typeface="Microsoft Sans Serif"/>
              </a:rPr>
              <a:t>de</a:t>
            </a:r>
            <a:r>
              <a:rPr lang="es-ES" spc="25" dirty="0">
                <a:latin typeface="Georgia" pitchFamily="18" charset="0"/>
                <a:cs typeface="Microsoft Sans Serif"/>
              </a:rPr>
              <a:t> </a:t>
            </a:r>
            <a:r>
              <a:rPr lang="es-ES" spc="-135" dirty="0">
                <a:latin typeface="Georgia" pitchFamily="18" charset="0"/>
                <a:cs typeface="Microsoft Sans Serif"/>
              </a:rPr>
              <a:t>venta</a:t>
            </a:r>
            <a:r>
              <a:rPr lang="es-ES" sz="2000" spc="-135" dirty="0">
                <a:latin typeface="Georgia" pitchFamily="18" charset="0"/>
                <a:cs typeface="Microsoft Sans Serif"/>
              </a:rPr>
              <a:t>.</a:t>
            </a:r>
            <a:r>
              <a:rPr lang="es-ES" sz="2000" spc="10" dirty="0">
                <a:latin typeface="Georgia" pitchFamily="18" charset="0"/>
                <a:cs typeface="Microsoft Sans Serif"/>
              </a:rPr>
              <a:t> </a:t>
            </a:r>
            <a:endParaRPr lang="es-ES" sz="20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610483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b="1" dirty="0">
                <a:latin typeface="Georgia" pitchFamily="18" charset="0"/>
              </a:rPr>
              <a:t>Régimen de remuneraciones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16689" y="2228672"/>
            <a:ext cx="5996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7597D9"/>
              </a:buClr>
              <a:buSzPct val="60344"/>
              <a:buFont typeface="Wingdings"/>
              <a:buChar char=""/>
              <a:tabLst>
                <a:tab pos="332740" algn="l"/>
              </a:tabLst>
            </a:pPr>
            <a:r>
              <a:rPr lang="es-ES" sz="2800" b="1" spc="-229" dirty="0">
                <a:latin typeface="Georgia" pitchFamily="18" charset="0"/>
                <a:cs typeface="Microsoft Sans Serif"/>
              </a:rPr>
              <a:t>Composición</a:t>
            </a:r>
            <a:r>
              <a:rPr lang="es-ES" sz="2800" b="1" spc="10" dirty="0">
                <a:latin typeface="Georgia" pitchFamily="18" charset="0"/>
                <a:cs typeface="Microsoft Sans Serif"/>
              </a:rPr>
              <a:t> </a:t>
            </a:r>
            <a:r>
              <a:rPr lang="es-ES" sz="2800" b="1" spc="-90" dirty="0">
                <a:latin typeface="Georgia" pitchFamily="18" charset="0"/>
                <a:cs typeface="Microsoft Sans Serif"/>
              </a:rPr>
              <a:t>de</a:t>
            </a:r>
            <a:r>
              <a:rPr lang="es-ES" sz="2800" b="1" spc="30" dirty="0">
                <a:latin typeface="Georgia" pitchFamily="18" charset="0"/>
                <a:cs typeface="Microsoft Sans Serif"/>
              </a:rPr>
              <a:t> </a:t>
            </a:r>
            <a:r>
              <a:rPr lang="es-ES" sz="2800" b="1" spc="-20" dirty="0">
                <a:latin typeface="Georgia" pitchFamily="18" charset="0"/>
                <a:cs typeface="Microsoft Sans Serif"/>
              </a:rPr>
              <a:t>l</a:t>
            </a:r>
            <a:r>
              <a:rPr lang="es-ES" sz="2800" b="1" spc="-25" dirty="0">
                <a:latin typeface="Georgia" pitchFamily="18" charset="0"/>
                <a:cs typeface="Microsoft Sans Serif"/>
              </a:rPr>
              <a:t>a</a:t>
            </a:r>
            <a:r>
              <a:rPr lang="es-ES" sz="2800" b="1" spc="20" dirty="0">
                <a:latin typeface="Georgia" pitchFamily="18" charset="0"/>
                <a:cs typeface="Microsoft Sans Serif"/>
              </a:rPr>
              <a:t> </a:t>
            </a:r>
            <a:r>
              <a:rPr lang="es-ES" sz="2800" b="1" spc="-165" dirty="0">
                <a:latin typeface="Georgia" pitchFamily="18" charset="0"/>
                <a:cs typeface="Microsoft Sans Serif"/>
              </a:rPr>
              <a:t>re</a:t>
            </a:r>
            <a:r>
              <a:rPr lang="es-ES" sz="2800" b="1" spc="-254" dirty="0">
                <a:latin typeface="Georgia" pitchFamily="18" charset="0"/>
                <a:cs typeface="Microsoft Sans Serif"/>
              </a:rPr>
              <a:t>m</a:t>
            </a:r>
            <a:r>
              <a:rPr lang="es-ES" sz="2800" b="1" spc="-235" dirty="0">
                <a:latin typeface="Georgia" pitchFamily="18" charset="0"/>
                <a:cs typeface="Microsoft Sans Serif"/>
              </a:rPr>
              <a:t>une</a:t>
            </a:r>
            <a:r>
              <a:rPr lang="es-ES" sz="2800" b="1" spc="-165" dirty="0">
                <a:latin typeface="Georgia" pitchFamily="18" charset="0"/>
                <a:cs typeface="Microsoft Sans Serif"/>
              </a:rPr>
              <a:t>r</a:t>
            </a:r>
            <a:r>
              <a:rPr lang="es-ES" sz="2800" b="1" spc="-175" dirty="0">
                <a:latin typeface="Georgia" pitchFamily="18" charset="0"/>
                <a:cs typeface="Microsoft Sans Serif"/>
              </a:rPr>
              <a:t>ación</a:t>
            </a:r>
            <a:endParaRPr lang="es-ES" sz="2800" b="1" dirty="0">
              <a:latin typeface="Georgia" pitchFamily="18" charset="0"/>
              <a:cs typeface="Microsoft Sans Serif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3429000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es-ES" sz="2400" dirty="0">
                <a:latin typeface="Georgia" pitchFamily="18" charset="0"/>
              </a:rPr>
              <a:t>Sueldo básico convencional: condición de remuneración mínima y mensual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es-ES" sz="2400" dirty="0"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es-ES" sz="2400" dirty="0">
                <a:latin typeface="Georgia" pitchFamily="18" charset="0"/>
              </a:rPr>
              <a:t>Adicionales convencionales:  son conceptos remunerativos a efectos laborales y de la seguridad social , a </a:t>
            </a:r>
            <a:r>
              <a:rPr lang="es-ES" sz="2400" b="1" dirty="0">
                <a:latin typeface="Georgia" pitchFamily="18" charset="0"/>
              </a:rPr>
              <a:t>excepción</a:t>
            </a:r>
            <a:r>
              <a:rPr lang="es-ES" sz="2400" dirty="0">
                <a:latin typeface="Georgia" pitchFamily="18" charset="0"/>
              </a:rPr>
              <a:t> del fallo de caja</a:t>
            </a:r>
          </a:p>
          <a:p>
            <a:pPr algn="just"/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087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1" y="0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latin typeface="Georgia" pitchFamily="18" charset="0"/>
              </a:rPr>
              <a:t>Régimen de remuneraciones: Adicionales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Georgia" pitchFamily="18" charset="0"/>
              </a:rPr>
              <a:t>ADICIONAL POR ARMADO DE VIDRIERA (Art. 23 )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1520" y="2149019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2400" b="1" dirty="0">
              <a:latin typeface="Georgia" pitchFamily="18" charset="0"/>
            </a:endParaRPr>
          </a:p>
          <a:p>
            <a:pPr algn="just"/>
            <a:r>
              <a:rPr lang="es-ES" sz="2400" dirty="0">
                <a:latin typeface="Georgia" pitchFamily="18" charset="0"/>
              </a:rPr>
              <a:t>🞑 Corresponde su percepción a todo empleado no clasificado  como “</a:t>
            </a:r>
            <a:r>
              <a:rPr lang="es-ES" sz="2400" dirty="0" err="1">
                <a:latin typeface="Georgia" pitchFamily="18" charset="0"/>
              </a:rPr>
              <a:t>vidrierista</a:t>
            </a:r>
            <a:r>
              <a:rPr lang="es-ES" sz="2400" dirty="0">
                <a:latin typeface="Georgia" pitchFamily="18" charset="0"/>
              </a:rPr>
              <a:t> y/o ayudante de </a:t>
            </a:r>
            <a:r>
              <a:rPr lang="es-ES" sz="2400" dirty="0" err="1">
                <a:latin typeface="Georgia" pitchFamily="18" charset="0"/>
              </a:rPr>
              <a:t>vidrierista</a:t>
            </a:r>
            <a:r>
              <a:rPr lang="es-ES" sz="2400" dirty="0">
                <a:latin typeface="Georgia" pitchFamily="18" charset="0"/>
              </a:rPr>
              <a:t>”.</a:t>
            </a:r>
          </a:p>
          <a:p>
            <a:pPr algn="just"/>
            <a:endParaRPr lang="es-ES" sz="2400" dirty="0">
              <a:latin typeface="Georgia" pitchFamily="18" charset="0"/>
            </a:endParaRPr>
          </a:p>
          <a:p>
            <a:pPr algn="just"/>
            <a:r>
              <a:rPr lang="es-ES" sz="2400" dirty="0">
                <a:latin typeface="Georgia" pitchFamily="18" charset="0"/>
              </a:rPr>
              <a:t>🞑 Cuando además de sus tareas habituales realice el armado  de vidrieras.</a:t>
            </a:r>
          </a:p>
          <a:p>
            <a:pPr algn="just"/>
            <a:endParaRPr lang="es-ES" sz="2400" dirty="0">
              <a:latin typeface="Georgia" pitchFamily="18" charset="0"/>
            </a:endParaRPr>
          </a:p>
          <a:p>
            <a:pPr algn="just"/>
            <a:r>
              <a:rPr lang="es-ES" sz="2400" dirty="0">
                <a:latin typeface="Georgia" pitchFamily="18" charset="0"/>
              </a:rPr>
              <a:t>🞑 Tiene carácter remunerativo y forma parte de la base de  cálculo de la asignación complementaria por asistencia y  puntualidad</a:t>
            </a:r>
            <a:r>
              <a:rPr lang="es-ES" sz="2400" dirty="0" smtClean="0">
                <a:latin typeface="Georgia" pitchFamily="18" charset="0"/>
              </a:rPr>
              <a:t>.</a:t>
            </a:r>
          </a:p>
          <a:p>
            <a:pPr algn="just"/>
            <a:r>
              <a:rPr lang="es-ES" sz="2400" dirty="0" smtClean="0">
                <a:latin typeface="Georgia" pitchFamily="18" charset="0"/>
              </a:rPr>
              <a:t>🞑El </a:t>
            </a:r>
            <a:r>
              <a:rPr lang="es-ES" sz="2400" dirty="0">
                <a:latin typeface="Georgia" pitchFamily="18" charset="0"/>
              </a:rPr>
              <a:t>porcentaje es de 3,83% aplicado sobre el  básico inicial de vendedor “B</a:t>
            </a:r>
          </a:p>
          <a:p>
            <a:pPr algn="just"/>
            <a:endParaRPr lang="es-E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175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latin typeface="Georgia" pitchFamily="18" charset="0"/>
              </a:rPr>
              <a:t>Régimen de remuneraciones: Adicionales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03975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latin typeface="Georgia" pitchFamily="18" charset="0"/>
              </a:rPr>
              <a:t>ADICIONAL POR FALLA DE CAJA (Art. 30 )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1519" y="2136339"/>
            <a:ext cx="87406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400" dirty="0">
              <a:latin typeface="Georgia" pitchFamily="18" charset="0"/>
            </a:endParaRPr>
          </a:p>
          <a:p>
            <a:r>
              <a:rPr lang="es-ES" sz="2400" dirty="0">
                <a:latin typeface="Georgia" pitchFamily="18" charset="0"/>
              </a:rPr>
              <a:t>🞑 Corresponde su percepción a todo empleado que  específicamente cumpla la función de cajero o repartidor o  tenga la obligación de cobrar dinero de los clientes.</a:t>
            </a:r>
          </a:p>
          <a:p>
            <a:endParaRPr lang="es-ES" sz="2400" dirty="0">
              <a:latin typeface="Georgia" pitchFamily="18" charset="0"/>
            </a:endParaRPr>
          </a:p>
          <a:p>
            <a:r>
              <a:rPr lang="es-ES" sz="2400" dirty="0">
                <a:latin typeface="Georgia" pitchFamily="18" charset="0"/>
              </a:rPr>
              <a:t>🞑 El pago se realiza en cuotas iguales y trimestralmente  vencidas de acuerdo al año calendario. Usos y costumbres.</a:t>
            </a:r>
          </a:p>
          <a:p>
            <a:endParaRPr lang="es-ES" sz="2400" dirty="0">
              <a:latin typeface="Georgia" pitchFamily="18" charset="0"/>
            </a:endParaRPr>
          </a:p>
          <a:p>
            <a:r>
              <a:rPr lang="es-ES" sz="2400" dirty="0">
                <a:latin typeface="Georgia" pitchFamily="18" charset="0"/>
              </a:rPr>
              <a:t>🞑 Tiene carácter no remunerativo y no tendrán derecho a su  percepción los empleados que ocasionalmente o  transitoriamente realicen cobranzas</a:t>
            </a:r>
          </a:p>
        </p:txBody>
      </p:sp>
    </p:spTree>
    <p:extLst>
      <p:ext uri="{BB962C8B-B14F-4D97-AF65-F5344CB8AC3E}">
        <p14:creationId xmlns:p14="http://schemas.microsoft.com/office/powerpoint/2010/main" val="315092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latin typeface="Georgia" pitchFamily="18" charset="0"/>
              </a:rPr>
              <a:t>Régimen de remuneraciones: Adicionales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2800" b="1" dirty="0">
                <a:solidFill>
                  <a:prstClr val="white"/>
                </a:solidFill>
                <a:latin typeface="Georgia" pitchFamily="18" charset="0"/>
              </a:rPr>
              <a:t>ADICIONAL POR FALLA DE CAJA (Art. 30 )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1748909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65374" y="2151850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latin typeface="Georgia" pitchFamily="18" charset="0"/>
              </a:rPr>
              <a:t>CALCULO DE ADICIONALES Y BASE</a:t>
            </a:r>
          </a:p>
          <a:p>
            <a:endParaRPr lang="es-ES" sz="2400" dirty="0"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s-ES" sz="2400" dirty="0">
                <a:latin typeface="Georgia" pitchFamily="18" charset="0"/>
              </a:rPr>
              <a:t>Cajeros “A” y “C” será el 12,25% sobre el básico inicial  Cajeros “A”.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es-ES" sz="2400" dirty="0">
              <a:latin typeface="Georgia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s-ES" sz="2400" dirty="0">
                <a:latin typeface="Georgia" pitchFamily="18" charset="0"/>
              </a:rPr>
              <a:t>Cajeros “B” será el 48% sobre el básico inicial Cajeros  “B”.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es-E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37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8407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>
                <a:latin typeface="Georgia" pitchFamily="18" charset="0"/>
              </a:rPr>
              <a:t>Régimen de remuneraciones: Adicionales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51520" y="1316861"/>
            <a:ext cx="87129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251520" y="2136339"/>
            <a:ext cx="8740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dirty="0">
              <a:latin typeface="Georg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09390" y="2292966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7720">
              <a:lnSpc>
                <a:spcPct val="100000"/>
              </a:lnSpc>
              <a:spcBef>
                <a:spcPts val="95"/>
              </a:spcBef>
              <a:tabLst>
                <a:tab pos="1096010" algn="l"/>
              </a:tabLst>
            </a:pPr>
            <a:endParaRPr lang="es-ES" sz="2000" dirty="0">
              <a:latin typeface="Microsoft Sans Serif"/>
              <a:cs typeface="Microsoft Sans Serif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977461" y="3244334"/>
            <a:ext cx="3189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3030">
              <a:lnSpc>
                <a:spcPct val="100000"/>
              </a:lnSpc>
              <a:spcBef>
                <a:spcPts val="1205"/>
              </a:spcBef>
            </a:pPr>
            <a:r>
              <a:rPr lang="es-ES" b="1" spc="-23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lang="es-ES" b="1" spc="-30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es-ES" b="1" spc="-23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es-ES" b="1" spc="-2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es-ES" b="1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s-ES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b="1" spc="-95" dirty="0">
                <a:solidFill>
                  <a:srgbClr val="FFFFFF"/>
                </a:solidFill>
                <a:latin typeface="Arial"/>
                <a:cs typeface="Arial"/>
              </a:rPr>
              <a:t>I:</a:t>
            </a:r>
            <a:r>
              <a:rPr lang="es-ES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b="1" spc="-250" dirty="0">
                <a:solidFill>
                  <a:srgbClr val="FFFFFF"/>
                </a:solidFill>
                <a:latin typeface="Arial"/>
                <a:cs typeface="Arial"/>
              </a:rPr>
              <a:t>CAJE</a:t>
            </a:r>
            <a:r>
              <a:rPr lang="es-ES" b="1" spc="-3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es-ES" b="1" spc="-7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s-ES" b="1" spc="-38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es-ES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b="1" spc="-265" dirty="0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lang="es-ES" b="1" spc="-7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s-ES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b="1" spc="-45" dirty="0">
                <a:solidFill>
                  <a:srgbClr val="FFFFFF"/>
                </a:solidFill>
                <a:latin typeface="Arial"/>
                <a:cs typeface="Arial"/>
              </a:rPr>
              <a:t>“</a:t>
            </a:r>
            <a:r>
              <a:rPr lang="es-ES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b="1" spc="-17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s-ES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b="1" spc="-120" dirty="0">
                <a:solidFill>
                  <a:srgbClr val="FFFFFF"/>
                </a:solidFill>
                <a:latin typeface="Arial"/>
                <a:cs typeface="Arial"/>
              </a:rPr>
              <a:t>“C”</a:t>
            </a:r>
            <a:endParaRPr lang="es-ES" dirty="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3163888"/>
            <a:ext cx="35353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81400"/>
            <a:ext cx="35353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683568" y="2228672"/>
            <a:ext cx="81507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latin typeface="Georgia" pitchFamily="18" charset="0"/>
              </a:rPr>
              <a:t>GRUPO I: CAJEROS “A “ Y “C”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51520" y="3429000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es-ES" sz="2400" dirty="0">
                <a:latin typeface="Georgia" pitchFamily="18" charset="0"/>
              </a:rPr>
              <a:t>Cajeros que cumplan  únicamente operaciones  de contado y/o crédito.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s-ES" sz="2400" dirty="0">
                <a:latin typeface="Georgia" pitchFamily="18" charset="0"/>
              </a:rPr>
              <a:t>Cajeros de entidades financieras.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s-ES" sz="2400" dirty="0">
                <a:latin typeface="Georgia" pitchFamily="18" charset="0"/>
              </a:rPr>
              <a:t>Repartidores.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s-ES" sz="2400" dirty="0">
                <a:latin typeface="Georgia" pitchFamily="18" charset="0"/>
              </a:rPr>
              <a:t>Otros que cobren dinero.</a:t>
            </a:r>
          </a:p>
        </p:txBody>
      </p:sp>
    </p:spTree>
    <p:extLst>
      <p:ext uri="{BB962C8B-B14F-4D97-AF65-F5344CB8AC3E}">
        <p14:creationId xmlns:p14="http://schemas.microsoft.com/office/powerpoint/2010/main" val="3868937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308</TotalTime>
  <Words>1529</Words>
  <Application>Microsoft Office PowerPoint</Application>
  <PresentationFormat>Presentación en pantalla (4:3)</PresentationFormat>
  <Paragraphs>206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Equidad</vt:lpstr>
      <vt:lpstr>  EMPLEADOS DE COMERCIO  CONVENIO COLECTIVO DE TRABAJO          Nº 130/75 </vt:lpstr>
      <vt:lpstr>Ámbito de aplicación</vt:lpstr>
      <vt:lpstr>Ámbito de aplicación</vt:lpstr>
      <vt:lpstr>Categorización del Personal</vt:lpstr>
      <vt:lpstr>Régimen de remuneraciones</vt:lpstr>
      <vt:lpstr>Régimen de remuneraciones: Adicionales</vt:lpstr>
      <vt:lpstr>Régimen de remuneraciones: Adicionales</vt:lpstr>
      <vt:lpstr>Régimen de remuneraciones: Adicionales</vt:lpstr>
      <vt:lpstr>Régimen de remuneraciones: Adicionales</vt:lpstr>
      <vt:lpstr>Régimen de remuneraciones: Adicionales</vt:lpstr>
      <vt:lpstr>Régimen de remuneraciones: Adicionales</vt:lpstr>
      <vt:lpstr>Régimen de remuneraciones: Adicionales</vt:lpstr>
      <vt:lpstr>Régimen de remuneraciones: Adicionales</vt:lpstr>
      <vt:lpstr>Licencias Especiales</vt:lpstr>
      <vt:lpstr>Licencias Especiales</vt:lpstr>
      <vt:lpstr>Licencias Especiales</vt:lpstr>
      <vt:lpstr>Esquema de seguros obligatorios de la actividad </vt:lpstr>
      <vt:lpstr>Esquema de seguros obligatorios de la actividad </vt:lpstr>
      <vt:lpstr>Esquema de seguros obligatorios de la actividad </vt:lpstr>
      <vt:lpstr>Esquema de seguros obligatorios de la actividad </vt:lpstr>
      <vt:lpstr>OBLIGACIONES SINDICALES  EMPLEADOS DE COMERCIO</vt:lpstr>
      <vt:lpstr>EJERCICIO PRACTICO </vt:lpstr>
      <vt:lpstr>EJERCICIO PRACTICO </vt:lpstr>
      <vt:lpstr>EJERCICIO PRACTICO </vt:lpstr>
      <vt:lpstr>EJERCICIO PRACTICO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alumnos</dc:creator>
  <cp:lastModifiedBy>alumnos</cp:lastModifiedBy>
  <cp:revision>22</cp:revision>
  <dcterms:created xsi:type="dcterms:W3CDTF">2023-04-19T14:30:29Z</dcterms:created>
  <dcterms:modified xsi:type="dcterms:W3CDTF">2023-09-12T14:55:02Z</dcterms:modified>
</cp:coreProperties>
</file>